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02" r:id="rId3"/>
    <p:sldId id="296" r:id="rId4"/>
    <p:sldId id="277" r:id="rId5"/>
    <p:sldId id="293" r:id="rId6"/>
    <p:sldId id="292" r:id="rId7"/>
    <p:sldId id="298" r:id="rId8"/>
    <p:sldId id="299" r:id="rId9"/>
    <p:sldId id="300" r:id="rId10"/>
    <p:sldId id="301" r:id="rId11"/>
    <p:sldId id="297" r:id="rId12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317A-03FA-4570-BE33-8766D3A1B32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56B84-5FD5-48B0-9009-83080E026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egohe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336000" y="250724"/>
            <a:ext cx="2905952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0025B-C629-49FC-97A0-9634FE6CD75F}" type="datetime1">
              <a:rPr lang="en-GB" smtClean="0"/>
              <a:t>26/09/2019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72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2325D-3515-43F2-A3A9-D7A2949F53CF}" type="datetime1">
              <a:rPr lang="en-GB" smtClean="0"/>
              <a:t>26/09/2019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1903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4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4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54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73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94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35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97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6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24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black">
          <a:xfrm>
            <a:off x="336000" y="250724"/>
            <a:ext cx="2905952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BF4ADD5-A284-40DB-A41B-A0895B8A2ED8}" type="datetime1">
              <a:rPr lang="en-GB" smtClean="0"/>
              <a:t>26/09/2019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2271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80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0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grpSp>
        <p:nvGrpSpPr>
          <p:cNvPr id="19" name="Ryhmä 18"/>
          <p:cNvGrpSpPr/>
          <p:nvPr userDrawn="1"/>
        </p:nvGrpSpPr>
        <p:grpSpPr bwMode="black">
          <a:xfrm>
            <a:off x="336000" y="250724"/>
            <a:ext cx="2905952" cy="2042651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0DB4B-6227-4F79-8B59-050D9CCED928}" type="datetime1">
              <a:rPr lang="en-GB" smtClean="0"/>
              <a:t>26/09/2019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5435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SUBHEADING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C7F4C-32E6-475C-8B27-BBEBCA7F73B6}" type="datetime1">
              <a:rPr lang="en-GB" smtClean="0"/>
              <a:t>26/09/2019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" name="Ryhmä 9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474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Gotham narrow bold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grpSp>
        <p:nvGrpSpPr>
          <p:cNvPr id="22" name="Ryhmä 21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215BB-5F5D-44B4-A745-02E3F889C9CD}" type="datetime1">
              <a:rPr lang="en-GB" smtClean="0"/>
              <a:t>26/09/2019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553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111791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4" name="Ryhmä 13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0E87A-2635-4B48-84F3-96BCDBC1B854}" type="datetime1">
              <a:rPr lang="en-GB" smtClean="0"/>
              <a:t>26/09/2019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2708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8EB712-C4F3-4AA4-A735-ACFC44CAAD51}" type="datetime1">
              <a:rPr lang="en-GB" smtClean="0"/>
              <a:t>26/09/2019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5298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1916832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8A9C48F-E31B-4765-AFCA-4A2B300626F6}" type="datetime1">
              <a:rPr lang="en-GB" smtClean="0"/>
              <a:t>26/09/2019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3636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1916832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6000" y="250724"/>
            <a:ext cx="2288035" cy="1608305"/>
            <a:chOff x="1311275" y="373063"/>
            <a:chExt cx="6524625" cy="6115050"/>
          </a:xfrm>
          <a:solidFill>
            <a:srgbClr val="E5053A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EEAD800-3CB7-479C-85CD-65D4B61A696C}" type="datetime1">
              <a:rPr lang="en-GB" smtClean="0"/>
              <a:t>26/09/2019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123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75609"/>
            <a:ext cx="2399112" cy="475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0" y="620713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200" y="1981200"/>
            <a:ext cx="904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59500"/>
            <a:ext cx="91440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F80CF-3FD6-477A-98A1-2EFC0B3F01E5}" type="datetime1">
              <a:rPr lang="en-GB" smtClean="0">
                <a:latin typeface="Arial" charset="0"/>
              </a:rPr>
              <a:t>26/09/2019</a:t>
            </a:fld>
            <a:endParaRPr lang="fi-FI"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59500"/>
            <a:ext cx="68064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9315E-5A66-CF44-AE5D-C333B2F730C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66800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prstClr val="black"/>
                </a:solidFill>
                <a:latin typeface="Arial" charset="0"/>
              </a:rPr>
              <a:t>Faculty of Social Sciences</a:t>
            </a:r>
            <a:endParaRPr lang="fi-FI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 bwMode="auto">
          <a:xfrm>
            <a:off x="3023659" y="6165304"/>
            <a:ext cx="3744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lvl1pPr marL="0" indent="0" algn="ctr" rtl="0" eaLnBrk="1" fontAlgn="base" hangingPunct="1">
              <a:lnSpc>
                <a:spcPts val="85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defRPr sz="900" kern="1200" baseline="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1pPr>
            <a:lvl2pPr marL="382588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2pPr>
            <a:lvl3pPr marL="7651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3pPr>
            <a:lvl4pPr marL="124142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4pPr>
            <a:lvl5pPr marL="17176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black"/>
              </a:buClr>
            </a:pPr>
            <a:r>
              <a:rPr lang="fi-FI" sz="900" dirty="0" smtClean="0">
                <a:solidFill>
                  <a:prstClr val="black"/>
                </a:solidFill>
                <a:latin typeface="Arial"/>
                <a:cs typeface="Arial"/>
              </a:rPr>
              <a:t>Valtiotieteellinen tiedekunta</a:t>
            </a:r>
          </a:p>
        </p:txBody>
      </p:sp>
    </p:spTree>
    <p:extLst>
      <p:ext uri="{BB962C8B-B14F-4D97-AF65-F5344CB8AC3E}">
        <p14:creationId xmlns:p14="http://schemas.microsoft.com/office/powerpoint/2010/main" val="26923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C130-F138-4A47-94A2-B16F9748FBD2}" type="datetimeFigureOut">
              <a:rPr lang="fi-FI" smtClean="0"/>
              <a:t>26.9.2019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589C-3174-4368-AD7D-13E047C11C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2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3331092"/>
            <a:ext cx="4147457" cy="296246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22" y="2380892"/>
            <a:ext cx="2947988" cy="208677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63" y="978354"/>
            <a:ext cx="4215493" cy="277978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95312" y="722544"/>
            <a:ext cx="66620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200" dirty="0" smtClean="0"/>
              <a:t>WORK-LIFE POLICIES AS AN UNREALISED REALM OF HRM IN RUSSIA</a:t>
            </a:r>
          </a:p>
          <a:p>
            <a:pPr algn="r"/>
            <a:endParaRPr lang="fi-FI" sz="2800" dirty="0"/>
          </a:p>
          <a:p>
            <a:pPr algn="r"/>
            <a:r>
              <a:rPr lang="fi-FI" sz="2800" dirty="0" smtClean="0"/>
              <a:t>Markku Sippola, </a:t>
            </a:r>
            <a:r>
              <a:rPr lang="fi-FI" sz="2800" dirty="0" err="1" smtClean="0"/>
              <a:t>University</a:t>
            </a:r>
            <a:r>
              <a:rPr lang="fi-FI" sz="2800" dirty="0" smtClean="0"/>
              <a:t> of Helsinki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645729" y="4467670"/>
            <a:ext cx="4751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Border</a:t>
            </a:r>
            <a:r>
              <a:rPr lang="fi-FI" sz="2800" dirty="0" smtClean="0"/>
              <a:t> 2019 </a:t>
            </a:r>
            <a:r>
              <a:rPr lang="fi-FI" sz="2800" dirty="0" err="1" smtClean="0"/>
              <a:t>conference</a:t>
            </a:r>
            <a:endParaRPr lang="fi-FI" sz="2800" dirty="0" smtClean="0"/>
          </a:p>
          <a:p>
            <a:r>
              <a:rPr lang="fi-FI" sz="2800" dirty="0" err="1" smtClean="0"/>
              <a:t>Petrozavodsk</a:t>
            </a:r>
            <a:endParaRPr lang="fi-FI" sz="2800" dirty="0" smtClean="0"/>
          </a:p>
          <a:p>
            <a:r>
              <a:rPr lang="fi-FI" sz="2800" dirty="0" smtClean="0"/>
              <a:t>26-28 </a:t>
            </a:r>
            <a:r>
              <a:rPr lang="fi-FI" sz="2800" dirty="0" err="1" smtClean="0"/>
              <a:t>September</a:t>
            </a:r>
            <a:r>
              <a:rPr lang="fi-FI" sz="2800" dirty="0" smtClean="0"/>
              <a:t>, 2019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233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Questions</a:t>
            </a:r>
            <a:r>
              <a:rPr lang="fi-FI" sz="4000" dirty="0" smtClean="0"/>
              <a:t> / </a:t>
            </a:r>
            <a:r>
              <a:rPr lang="fi-FI" sz="4000" dirty="0" err="1" smtClean="0"/>
              <a:t>comments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9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introduction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Work-family policies primarily considered as an arena for </a:t>
            </a:r>
            <a:r>
              <a:rPr lang="en-US" sz="2400" i="1" dirty="0" smtClean="0"/>
              <a:t>national-level policy-making</a:t>
            </a:r>
            <a:r>
              <a:rPr lang="en-US" sz="2400" dirty="0" smtClean="0"/>
              <a:t> -&gt; similarity between the Nordic countries and Russia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amily-responsive policies show a positive correlation with </a:t>
            </a:r>
            <a:r>
              <a:rPr lang="en-US" sz="2400" i="1" dirty="0" err="1" smtClean="0"/>
              <a:t>organisational</a:t>
            </a:r>
            <a:r>
              <a:rPr lang="en-US" sz="2400" i="1" dirty="0" smtClean="0"/>
              <a:t> commitment</a:t>
            </a:r>
            <a:r>
              <a:rPr lang="en-US" sz="2400" dirty="0" smtClean="0"/>
              <a:t> (Butts et al. 2013; Grover &amp; Cooker 1995)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Firms </a:t>
            </a:r>
            <a:r>
              <a:rPr lang="en-US" sz="2400" dirty="0"/>
              <a:t>with extensive work-family policies </a:t>
            </a:r>
            <a:r>
              <a:rPr lang="en-US" sz="2400" i="1" dirty="0"/>
              <a:t>perform economically better </a:t>
            </a:r>
            <a:r>
              <a:rPr lang="en-US" sz="2400" dirty="0"/>
              <a:t>than those which do less so (Perry-Smith &amp; Blum 2000</a:t>
            </a:r>
            <a:r>
              <a:rPr lang="en-US" sz="2400" dirty="0" smtClean="0"/>
              <a:t>)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My own study on HRM practices at Nordic factories in Russia showed that work-family policies was an </a:t>
            </a:r>
            <a:r>
              <a:rPr lang="en-US" sz="2400" i="1" dirty="0" err="1" smtClean="0"/>
              <a:t>unrealised</a:t>
            </a:r>
            <a:r>
              <a:rPr lang="en-US" sz="2400" i="1" dirty="0" smtClean="0"/>
              <a:t> area of HRM</a:t>
            </a:r>
            <a:r>
              <a:rPr lang="en-US" sz="2400" dirty="0" smtClean="0"/>
              <a:t>; emphasis was on recruitment, pay policies, workforce development and worker representation</a:t>
            </a:r>
          </a:p>
          <a:p>
            <a:pPr algn="l"/>
            <a:r>
              <a:rPr lang="en-US" sz="2400" dirty="0" smtClean="0"/>
              <a:t>-&gt; however,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turnover remained high</a:t>
            </a:r>
            <a:endParaRPr lang="en-US" sz="24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215BB-5F5D-44B4-A745-02E3F889C9CD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652" y="116655"/>
            <a:ext cx="2947988" cy="20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678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’</a:t>
            </a:r>
            <a:r>
              <a:rPr lang="fi-FI" dirty="0" err="1" smtClean="0"/>
              <a:t>work-family</a:t>
            </a:r>
            <a:r>
              <a:rPr lang="fi-FI" dirty="0" smtClean="0"/>
              <a:t> culture’ (</a:t>
            </a:r>
            <a:r>
              <a:rPr lang="fi-FI" dirty="0" err="1" smtClean="0"/>
              <a:t>thompson</a:t>
            </a:r>
            <a:r>
              <a:rPr lang="fi-FI" dirty="0" smtClean="0"/>
              <a:t> et al. 1999)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61" y="2923245"/>
            <a:ext cx="11372179" cy="3020355"/>
          </a:xfrm>
        </p:spPr>
        <p:txBody>
          <a:bodyPr/>
          <a:lstStyle/>
          <a:p>
            <a:pPr marL="92075" indent="0">
              <a:spcAft>
                <a:spcPts val="300"/>
              </a:spcAft>
              <a:buNone/>
            </a:pPr>
            <a:r>
              <a:rPr lang="en-US" sz="2800" dirty="0" smtClean="0"/>
              <a:t>The dimensions of ‘work-family culture’ are:</a:t>
            </a:r>
          </a:p>
          <a:p>
            <a:pPr marL="606425" indent="-514350">
              <a:spcAft>
                <a:spcPts val="300"/>
              </a:spcAft>
              <a:buFont typeface="+mj-lt"/>
              <a:buAutoNum type="arabicPeriod"/>
            </a:pPr>
            <a:endParaRPr lang="en-US" sz="2800" dirty="0"/>
          </a:p>
          <a:p>
            <a:pPr marL="606425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/>
              <a:t>Organisational</a:t>
            </a:r>
            <a:r>
              <a:rPr lang="en-US" sz="2800" dirty="0" smtClean="0"/>
              <a:t> </a:t>
            </a:r>
            <a:r>
              <a:rPr lang="en-US" sz="2800" dirty="0"/>
              <a:t>time expectations that may interfere with family responsibilities,</a:t>
            </a:r>
          </a:p>
          <a:p>
            <a:pPr marL="606425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/>
              <a:t>Career </a:t>
            </a:r>
            <a:r>
              <a:rPr lang="en-US" sz="2800" dirty="0"/>
              <a:t>consequences associated with </a:t>
            </a:r>
            <a:r>
              <a:rPr lang="en-US" sz="2800" dirty="0" err="1"/>
              <a:t>utilising</a:t>
            </a:r>
            <a:r>
              <a:rPr lang="en-US" sz="2800" dirty="0"/>
              <a:t> work-family </a:t>
            </a:r>
            <a:r>
              <a:rPr lang="en-US" sz="2800" dirty="0" smtClean="0"/>
              <a:t>benefits, </a:t>
            </a:r>
            <a:r>
              <a:rPr lang="en-US" sz="2800" dirty="0"/>
              <a:t>and</a:t>
            </a:r>
          </a:p>
          <a:p>
            <a:pPr marL="606425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/>
              <a:t>Managerial </a:t>
            </a:r>
            <a:r>
              <a:rPr lang="en-US" sz="2800" dirty="0"/>
              <a:t>support for work-family balance.</a:t>
            </a:r>
          </a:p>
          <a:p>
            <a:pPr>
              <a:spcAft>
                <a:spcPts val="600"/>
              </a:spcAft>
            </a:pP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 smtClean="0"/>
          </a:p>
          <a:p>
            <a:pPr>
              <a:spcAft>
                <a:spcPts val="600"/>
              </a:spcAft>
            </a:pPr>
            <a:endParaRPr lang="fi-FI" sz="2800" dirty="0" smtClean="0"/>
          </a:p>
          <a:p>
            <a:pPr>
              <a:spcAft>
                <a:spcPts val="600"/>
              </a:spcAft>
            </a:pP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2026-53A6-43F3-8647-B1DBF890A99B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334111" y="2022937"/>
            <a:ext cx="11522529" cy="67710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200" dirty="0" smtClean="0"/>
              <a:t>”…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shared</a:t>
            </a:r>
            <a:r>
              <a:rPr lang="fi-FI" sz="2200" dirty="0" smtClean="0"/>
              <a:t> </a:t>
            </a:r>
            <a:r>
              <a:rPr lang="fi-FI" sz="2200" dirty="0" err="1" smtClean="0"/>
              <a:t>assumptions</a:t>
            </a:r>
            <a:r>
              <a:rPr lang="fi-FI" sz="2200" dirty="0" smtClean="0"/>
              <a:t>, </a:t>
            </a:r>
            <a:r>
              <a:rPr lang="fi-FI" sz="2200" dirty="0" err="1" smtClean="0"/>
              <a:t>beliefs</a:t>
            </a:r>
            <a:r>
              <a:rPr lang="fi-FI" sz="2200" dirty="0" smtClean="0"/>
              <a:t> and </a:t>
            </a:r>
            <a:r>
              <a:rPr lang="fi-FI" sz="2200" dirty="0" err="1" smtClean="0"/>
              <a:t>values</a:t>
            </a:r>
            <a:r>
              <a:rPr lang="fi-FI" sz="2200" dirty="0" smtClean="0"/>
              <a:t> </a:t>
            </a:r>
            <a:r>
              <a:rPr lang="fi-FI" sz="2200" dirty="0" err="1" smtClean="0"/>
              <a:t>regarding</a:t>
            </a:r>
            <a:r>
              <a:rPr lang="fi-FI" sz="2200" dirty="0" smtClean="0"/>
              <a:t> 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extent</a:t>
            </a:r>
            <a:r>
              <a:rPr lang="fi-FI" sz="2200" dirty="0" smtClean="0"/>
              <a:t> an </a:t>
            </a:r>
            <a:r>
              <a:rPr lang="fi-FI" sz="2200" dirty="0" err="1" smtClean="0"/>
              <a:t>organization</a:t>
            </a:r>
            <a:r>
              <a:rPr lang="fi-FI" sz="2200" dirty="0" smtClean="0"/>
              <a:t> </a:t>
            </a:r>
            <a:r>
              <a:rPr lang="fi-FI" sz="2200" dirty="0" err="1" smtClean="0"/>
              <a:t>supports</a:t>
            </a:r>
            <a:r>
              <a:rPr lang="fi-FI" sz="2200" dirty="0" smtClean="0"/>
              <a:t> and </a:t>
            </a:r>
            <a:r>
              <a:rPr lang="fi-FI" sz="2200" dirty="0" err="1" smtClean="0"/>
              <a:t>values</a:t>
            </a:r>
            <a:r>
              <a:rPr lang="fi-FI" sz="2200" dirty="0" smtClean="0"/>
              <a:t> 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integration</a:t>
            </a:r>
            <a:r>
              <a:rPr lang="fi-FI" sz="2200" dirty="0" smtClean="0"/>
              <a:t> of </a:t>
            </a:r>
            <a:r>
              <a:rPr lang="fi-FI" sz="2200" dirty="0" err="1" smtClean="0"/>
              <a:t>employees</a:t>
            </a:r>
            <a:r>
              <a:rPr lang="fi-FI" sz="2200" dirty="0" smtClean="0"/>
              <a:t>’ </a:t>
            </a:r>
            <a:r>
              <a:rPr lang="fi-FI" sz="2200" dirty="0" err="1" smtClean="0"/>
              <a:t>work</a:t>
            </a:r>
            <a:r>
              <a:rPr lang="fi-FI" sz="2200" dirty="0" smtClean="0"/>
              <a:t> and </a:t>
            </a:r>
            <a:r>
              <a:rPr lang="fi-FI" sz="2200" dirty="0" err="1" smtClean="0"/>
              <a:t>family</a:t>
            </a:r>
            <a:r>
              <a:rPr lang="fi-FI" sz="2200" dirty="0" smtClean="0"/>
              <a:t> </a:t>
            </a:r>
            <a:r>
              <a:rPr lang="fi-FI" sz="2200" dirty="0" err="1" smtClean="0"/>
              <a:t>lives</a:t>
            </a:r>
            <a:r>
              <a:rPr lang="fi-FI" sz="2200" dirty="0" smtClean="0"/>
              <a:t>.” (p. 392)</a:t>
            </a:r>
          </a:p>
        </p:txBody>
      </p:sp>
    </p:spTree>
    <p:extLst>
      <p:ext uri="{BB962C8B-B14F-4D97-AF65-F5344CB8AC3E}">
        <p14:creationId xmlns:p14="http://schemas.microsoft.com/office/powerpoint/2010/main" val="4918527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51" y="692696"/>
            <a:ext cx="7767564" cy="352333"/>
          </a:xfrm>
        </p:spPr>
        <p:txBody>
          <a:bodyPr/>
          <a:lstStyle/>
          <a:p>
            <a:r>
              <a:rPr lang="fi-FI" sz="2000" dirty="0" smtClean="0"/>
              <a:t>Basic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of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researched</a:t>
            </a:r>
            <a:r>
              <a:rPr lang="fi-FI" sz="2000" dirty="0" smtClean="0"/>
              <a:t> </a:t>
            </a:r>
            <a:r>
              <a:rPr lang="fi-FI" sz="2000" dirty="0" err="1" smtClean="0"/>
              <a:t>factories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2026-53A6-43F3-8647-B1DBF890A99B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26155"/>
              </p:ext>
            </p:extLst>
          </p:nvPr>
        </p:nvGraphicFramePr>
        <p:xfrm>
          <a:off x="342901" y="1216567"/>
          <a:ext cx="11642272" cy="5030878"/>
        </p:xfrm>
        <a:graphic>
          <a:graphicData uri="http://schemas.openxmlformats.org/drawingml/2006/table">
            <a:tbl>
              <a:tblPr firstRow="1" firstCol="1" bandRow="1"/>
              <a:tblGrid>
                <a:gridCol w="1260864">
                  <a:extLst>
                    <a:ext uri="{9D8B030D-6E8A-4147-A177-3AD203B41FA5}">
                      <a16:colId xmlns:a16="http://schemas.microsoft.com/office/drawing/2014/main" val="1851576646"/>
                    </a:ext>
                  </a:extLst>
                </a:gridCol>
                <a:gridCol w="1204749">
                  <a:extLst>
                    <a:ext uri="{9D8B030D-6E8A-4147-A177-3AD203B41FA5}">
                      <a16:colId xmlns:a16="http://schemas.microsoft.com/office/drawing/2014/main" val="1228992914"/>
                    </a:ext>
                  </a:extLst>
                </a:gridCol>
                <a:gridCol w="1779815">
                  <a:extLst>
                    <a:ext uri="{9D8B030D-6E8A-4147-A177-3AD203B41FA5}">
                      <a16:colId xmlns:a16="http://schemas.microsoft.com/office/drawing/2014/main" val="3207511692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4269385386"/>
                    </a:ext>
                  </a:extLst>
                </a:gridCol>
                <a:gridCol w="1665515">
                  <a:extLst>
                    <a:ext uri="{9D8B030D-6E8A-4147-A177-3AD203B41FA5}">
                      <a16:colId xmlns:a16="http://schemas.microsoft.com/office/drawing/2014/main" val="510903260"/>
                    </a:ext>
                  </a:extLst>
                </a:gridCol>
                <a:gridCol w="1387928">
                  <a:extLst>
                    <a:ext uri="{9D8B030D-6E8A-4147-A177-3AD203B41FA5}">
                      <a16:colId xmlns:a16="http://schemas.microsoft.com/office/drawing/2014/main" val="237207269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2206550"/>
                    </a:ext>
                  </a:extLst>
                </a:gridCol>
                <a:gridCol w="1910444">
                  <a:extLst>
                    <a:ext uri="{9D8B030D-6E8A-4147-A177-3AD203B41FA5}">
                      <a16:colId xmlns:a16="http://schemas.microsoft.com/office/drawing/2014/main" val="1318407763"/>
                    </a:ext>
                  </a:extLst>
                </a:gridCol>
              </a:tblGrid>
              <a:tr h="58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Firm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Derevo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Himstroy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Stroymaterial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Provod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Agrotehnika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Mashina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56194"/>
                  </a:ext>
                </a:extLst>
              </a:tr>
              <a:tr h="119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200km south of St. Peterburg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Peterburg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 region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Karelian Republic, close to Finnish border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400km south of Moscow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Peterburg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</a:t>
                      </a:r>
                      <a:r>
                        <a:rPr lang="fi-FI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74377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constr. material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constr. material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 metals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450125"/>
                  </a:ext>
                </a:extLst>
              </a:tr>
              <a:tr h="287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FSU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435274"/>
                  </a:ext>
                </a:extLst>
              </a:tr>
              <a:tr h="58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units)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82340"/>
                  </a:ext>
                </a:extLst>
              </a:tr>
              <a:tr h="1443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composition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 women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diversified production by men’s and women’s work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 </a:t>
                      </a:r>
                      <a:r>
                        <a:rPr lang="fi-FI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90 % are women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out of 40 workers are women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almost completely male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labour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process divided into two (gendered) lines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24" marR="60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60992"/>
                  </a:ext>
                </a:extLst>
              </a:tr>
            </a:tbl>
          </a:graphicData>
        </a:graphic>
      </p:graphicFrame>
      <p:sp>
        <p:nvSpPr>
          <p:cNvPr id="3" name="Puolivapaa piirto 2"/>
          <p:cNvSpPr/>
          <p:nvPr/>
        </p:nvSpPr>
        <p:spPr>
          <a:xfrm>
            <a:off x="5551054" y="4507346"/>
            <a:ext cx="1895476" cy="1374890"/>
          </a:xfrm>
          <a:custGeom>
            <a:avLst/>
            <a:gdLst>
              <a:gd name="connsiteX0" fmla="*/ 1052946 w 1895476"/>
              <a:gd name="connsiteY0" fmla="*/ 55418 h 1374890"/>
              <a:gd name="connsiteX1" fmla="*/ 988291 w 1895476"/>
              <a:gd name="connsiteY1" fmla="*/ 64654 h 1374890"/>
              <a:gd name="connsiteX2" fmla="*/ 942109 w 1895476"/>
              <a:gd name="connsiteY2" fmla="*/ 83127 h 1374890"/>
              <a:gd name="connsiteX3" fmla="*/ 831273 w 1895476"/>
              <a:gd name="connsiteY3" fmla="*/ 101600 h 1374890"/>
              <a:gd name="connsiteX4" fmla="*/ 720437 w 1895476"/>
              <a:gd name="connsiteY4" fmla="*/ 120072 h 1374890"/>
              <a:gd name="connsiteX5" fmla="*/ 674255 w 1895476"/>
              <a:gd name="connsiteY5" fmla="*/ 129309 h 1374890"/>
              <a:gd name="connsiteX6" fmla="*/ 618837 w 1895476"/>
              <a:gd name="connsiteY6" fmla="*/ 138545 h 1374890"/>
              <a:gd name="connsiteX7" fmla="*/ 591127 w 1895476"/>
              <a:gd name="connsiteY7" fmla="*/ 147781 h 1374890"/>
              <a:gd name="connsiteX8" fmla="*/ 544946 w 1895476"/>
              <a:gd name="connsiteY8" fmla="*/ 157018 h 1374890"/>
              <a:gd name="connsiteX9" fmla="*/ 508000 w 1895476"/>
              <a:gd name="connsiteY9" fmla="*/ 166254 h 1374890"/>
              <a:gd name="connsiteX10" fmla="*/ 387927 w 1895476"/>
              <a:gd name="connsiteY10" fmla="*/ 212436 h 1374890"/>
              <a:gd name="connsiteX11" fmla="*/ 332509 w 1895476"/>
              <a:gd name="connsiteY11" fmla="*/ 240145 h 1374890"/>
              <a:gd name="connsiteX12" fmla="*/ 267855 w 1895476"/>
              <a:gd name="connsiteY12" fmla="*/ 267854 h 1374890"/>
              <a:gd name="connsiteX13" fmla="*/ 249382 w 1895476"/>
              <a:gd name="connsiteY13" fmla="*/ 295563 h 1374890"/>
              <a:gd name="connsiteX14" fmla="*/ 184727 w 1895476"/>
              <a:gd name="connsiteY14" fmla="*/ 360218 h 1374890"/>
              <a:gd name="connsiteX15" fmla="*/ 138546 w 1895476"/>
              <a:gd name="connsiteY15" fmla="*/ 424872 h 1374890"/>
              <a:gd name="connsiteX16" fmla="*/ 92364 w 1895476"/>
              <a:gd name="connsiteY16" fmla="*/ 489527 h 1374890"/>
              <a:gd name="connsiteX17" fmla="*/ 83127 w 1895476"/>
              <a:gd name="connsiteY17" fmla="*/ 526472 h 1374890"/>
              <a:gd name="connsiteX18" fmla="*/ 55418 w 1895476"/>
              <a:gd name="connsiteY18" fmla="*/ 609600 h 1374890"/>
              <a:gd name="connsiteX19" fmla="*/ 46182 w 1895476"/>
              <a:gd name="connsiteY19" fmla="*/ 637309 h 1374890"/>
              <a:gd name="connsiteX20" fmla="*/ 36946 w 1895476"/>
              <a:gd name="connsiteY20" fmla="*/ 665018 h 1374890"/>
              <a:gd name="connsiteX21" fmla="*/ 18473 w 1895476"/>
              <a:gd name="connsiteY21" fmla="*/ 738909 h 1374890"/>
              <a:gd name="connsiteX22" fmla="*/ 0 w 1895476"/>
              <a:gd name="connsiteY22" fmla="*/ 794327 h 1374890"/>
              <a:gd name="connsiteX23" fmla="*/ 27709 w 1895476"/>
              <a:gd name="connsiteY23" fmla="*/ 1089890 h 1374890"/>
              <a:gd name="connsiteX24" fmla="*/ 36946 w 1895476"/>
              <a:gd name="connsiteY24" fmla="*/ 1117600 h 1374890"/>
              <a:gd name="connsiteX25" fmla="*/ 73891 w 1895476"/>
              <a:gd name="connsiteY25" fmla="*/ 1173018 h 1374890"/>
              <a:gd name="connsiteX26" fmla="*/ 101600 w 1895476"/>
              <a:gd name="connsiteY26" fmla="*/ 1191490 h 1374890"/>
              <a:gd name="connsiteX27" fmla="*/ 129309 w 1895476"/>
              <a:gd name="connsiteY27" fmla="*/ 1219200 h 1374890"/>
              <a:gd name="connsiteX28" fmla="*/ 203200 w 1895476"/>
              <a:gd name="connsiteY28" fmla="*/ 1256145 h 1374890"/>
              <a:gd name="connsiteX29" fmla="*/ 240146 w 1895476"/>
              <a:gd name="connsiteY29" fmla="*/ 1274618 h 1374890"/>
              <a:gd name="connsiteX30" fmla="*/ 277091 w 1895476"/>
              <a:gd name="connsiteY30" fmla="*/ 1293090 h 1374890"/>
              <a:gd name="connsiteX31" fmla="*/ 304800 w 1895476"/>
              <a:gd name="connsiteY31" fmla="*/ 1302327 h 1374890"/>
              <a:gd name="connsiteX32" fmla="*/ 332509 w 1895476"/>
              <a:gd name="connsiteY32" fmla="*/ 1320800 h 1374890"/>
              <a:gd name="connsiteX33" fmla="*/ 378691 w 1895476"/>
              <a:gd name="connsiteY33" fmla="*/ 1330036 h 1374890"/>
              <a:gd name="connsiteX34" fmla="*/ 443346 w 1895476"/>
              <a:gd name="connsiteY34" fmla="*/ 1348509 h 1374890"/>
              <a:gd name="connsiteX35" fmla="*/ 544946 w 1895476"/>
              <a:gd name="connsiteY35" fmla="*/ 1357745 h 1374890"/>
              <a:gd name="connsiteX36" fmla="*/ 868218 w 1895476"/>
              <a:gd name="connsiteY36" fmla="*/ 1357745 h 1374890"/>
              <a:gd name="connsiteX37" fmla="*/ 1062182 w 1895476"/>
              <a:gd name="connsiteY37" fmla="*/ 1348509 h 1374890"/>
              <a:gd name="connsiteX38" fmla="*/ 1126837 w 1895476"/>
              <a:gd name="connsiteY38" fmla="*/ 1330036 h 1374890"/>
              <a:gd name="connsiteX39" fmla="*/ 1256146 w 1895476"/>
              <a:gd name="connsiteY39" fmla="*/ 1311563 h 1374890"/>
              <a:gd name="connsiteX40" fmla="*/ 1477818 w 1895476"/>
              <a:gd name="connsiteY40" fmla="*/ 1283854 h 1374890"/>
              <a:gd name="connsiteX41" fmla="*/ 1560946 w 1895476"/>
              <a:gd name="connsiteY41" fmla="*/ 1265381 h 1374890"/>
              <a:gd name="connsiteX42" fmla="*/ 1588655 w 1895476"/>
              <a:gd name="connsiteY42" fmla="*/ 1256145 h 1374890"/>
              <a:gd name="connsiteX43" fmla="*/ 1644073 w 1895476"/>
              <a:gd name="connsiteY43" fmla="*/ 1200727 h 1374890"/>
              <a:gd name="connsiteX44" fmla="*/ 1699491 w 1895476"/>
              <a:gd name="connsiteY44" fmla="*/ 1145309 h 1374890"/>
              <a:gd name="connsiteX45" fmla="*/ 1727200 w 1895476"/>
              <a:gd name="connsiteY45" fmla="*/ 1117600 h 1374890"/>
              <a:gd name="connsiteX46" fmla="*/ 1754909 w 1895476"/>
              <a:gd name="connsiteY46" fmla="*/ 1108363 h 1374890"/>
              <a:gd name="connsiteX47" fmla="*/ 1773382 w 1895476"/>
              <a:gd name="connsiteY47" fmla="*/ 1080654 h 1374890"/>
              <a:gd name="connsiteX48" fmla="*/ 1801091 w 1895476"/>
              <a:gd name="connsiteY48" fmla="*/ 1071418 h 1374890"/>
              <a:gd name="connsiteX49" fmla="*/ 1819564 w 1895476"/>
              <a:gd name="connsiteY49" fmla="*/ 1016000 h 1374890"/>
              <a:gd name="connsiteX50" fmla="*/ 1828800 w 1895476"/>
              <a:gd name="connsiteY50" fmla="*/ 988290 h 1374890"/>
              <a:gd name="connsiteX51" fmla="*/ 1838037 w 1895476"/>
              <a:gd name="connsiteY51" fmla="*/ 914400 h 1374890"/>
              <a:gd name="connsiteX52" fmla="*/ 1847273 w 1895476"/>
              <a:gd name="connsiteY52" fmla="*/ 877454 h 1374890"/>
              <a:gd name="connsiteX53" fmla="*/ 1856509 w 1895476"/>
              <a:gd name="connsiteY53" fmla="*/ 812800 h 1374890"/>
              <a:gd name="connsiteX54" fmla="*/ 1874982 w 1895476"/>
              <a:gd name="connsiteY54" fmla="*/ 738909 h 1374890"/>
              <a:gd name="connsiteX55" fmla="*/ 1884218 w 1895476"/>
              <a:gd name="connsiteY55" fmla="*/ 701963 h 1374890"/>
              <a:gd name="connsiteX56" fmla="*/ 1884218 w 1895476"/>
              <a:gd name="connsiteY56" fmla="*/ 480290 h 1374890"/>
              <a:gd name="connsiteX57" fmla="*/ 1856509 w 1895476"/>
              <a:gd name="connsiteY57" fmla="*/ 461818 h 1374890"/>
              <a:gd name="connsiteX58" fmla="*/ 1819564 w 1895476"/>
              <a:gd name="connsiteY58" fmla="*/ 434109 h 1374890"/>
              <a:gd name="connsiteX59" fmla="*/ 1782618 w 1895476"/>
              <a:gd name="connsiteY59" fmla="*/ 350981 h 1374890"/>
              <a:gd name="connsiteX60" fmla="*/ 1736437 w 1895476"/>
              <a:gd name="connsiteY60" fmla="*/ 267854 h 1374890"/>
              <a:gd name="connsiteX61" fmla="*/ 1671782 w 1895476"/>
              <a:gd name="connsiteY61" fmla="*/ 193963 h 1374890"/>
              <a:gd name="connsiteX62" fmla="*/ 1644073 w 1895476"/>
              <a:gd name="connsiteY62" fmla="*/ 138545 h 1374890"/>
              <a:gd name="connsiteX63" fmla="*/ 1616364 w 1895476"/>
              <a:gd name="connsiteY63" fmla="*/ 129309 h 1374890"/>
              <a:gd name="connsiteX64" fmla="*/ 1588655 w 1895476"/>
              <a:gd name="connsiteY64" fmla="*/ 110836 h 1374890"/>
              <a:gd name="connsiteX65" fmla="*/ 1533237 w 1895476"/>
              <a:gd name="connsiteY65" fmla="*/ 64654 h 1374890"/>
              <a:gd name="connsiteX66" fmla="*/ 1505527 w 1895476"/>
              <a:gd name="connsiteY66" fmla="*/ 55418 h 1374890"/>
              <a:gd name="connsiteX67" fmla="*/ 1477818 w 1895476"/>
              <a:gd name="connsiteY67" fmla="*/ 27709 h 1374890"/>
              <a:gd name="connsiteX68" fmla="*/ 1450109 w 1895476"/>
              <a:gd name="connsiteY68" fmla="*/ 18472 h 1374890"/>
              <a:gd name="connsiteX69" fmla="*/ 1385455 w 1895476"/>
              <a:gd name="connsiteY69" fmla="*/ 0 h 1374890"/>
              <a:gd name="connsiteX70" fmla="*/ 1209964 w 1895476"/>
              <a:gd name="connsiteY70" fmla="*/ 9236 h 1374890"/>
              <a:gd name="connsiteX71" fmla="*/ 1163782 w 1895476"/>
              <a:gd name="connsiteY71" fmla="*/ 18472 h 1374890"/>
              <a:gd name="connsiteX72" fmla="*/ 1108364 w 1895476"/>
              <a:gd name="connsiteY72" fmla="*/ 55418 h 1374890"/>
              <a:gd name="connsiteX73" fmla="*/ 1089891 w 1895476"/>
              <a:gd name="connsiteY73" fmla="*/ 101600 h 137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895476" h="1374890">
                <a:moveTo>
                  <a:pt x="1052946" y="55418"/>
                </a:moveTo>
                <a:cubicBezTo>
                  <a:pt x="1031394" y="58497"/>
                  <a:pt x="1009411" y="59374"/>
                  <a:pt x="988291" y="64654"/>
                </a:cubicBezTo>
                <a:cubicBezTo>
                  <a:pt x="972206" y="68675"/>
                  <a:pt x="958248" y="79330"/>
                  <a:pt x="942109" y="83127"/>
                </a:cubicBezTo>
                <a:cubicBezTo>
                  <a:pt x="905650" y="91706"/>
                  <a:pt x="867610" y="92516"/>
                  <a:pt x="831273" y="101600"/>
                </a:cubicBezTo>
                <a:cubicBezTo>
                  <a:pt x="756972" y="120174"/>
                  <a:pt x="832880" y="102773"/>
                  <a:pt x="720437" y="120072"/>
                </a:cubicBezTo>
                <a:cubicBezTo>
                  <a:pt x="704921" y="122459"/>
                  <a:pt x="689701" y="126501"/>
                  <a:pt x="674255" y="129309"/>
                </a:cubicBezTo>
                <a:cubicBezTo>
                  <a:pt x="655830" y="132659"/>
                  <a:pt x="637119" y="134483"/>
                  <a:pt x="618837" y="138545"/>
                </a:cubicBezTo>
                <a:cubicBezTo>
                  <a:pt x="609333" y="140657"/>
                  <a:pt x="600573" y="145420"/>
                  <a:pt x="591127" y="147781"/>
                </a:cubicBezTo>
                <a:cubicBezTo>
                  <a:pt x="575897" y="151589"/>
                  <a:pt x="560271" y="153612"/>
                  <a:pt x="544946" y="157018"/>
                </a:cubicBezTo>
                <a:cubicBezTo>
                  <a:pt x="532554" y="159772"/>
                  <a:pt x="520315" y="163175"/>
                  <a:pt x="508000" y="166254"/>
                </a:cubicBezTo>
                <a:cubicBezTo>
                  <a:pt x="420068" y="210221"/>
                  <a:pt x="461112" y="197800"/>
                  <a:pt x="387927" y="212436"/>
                </a:cubicBezTo>
                <a:cubicBezTo>
                  <a:pt x="308516" y="265377"/>
                  <a:pt x="408989" y="201905"/>
                  <a:pt x="332509" y="240145"/>
                </a:cubicBezTo>
                <a:cubicBezTo>
                  <a:pt x="268723" y="272038"/>
                  <a:pt x="344747" y="248632"/>
                  <a:pt x="267855" y="267854"/>
                </a:cubicBezTo>
                <a:cubicBezTo>
                  <a:pt x="261697" y="277090"/>
                  <a:pt x="256808" y="287312"/>
                  <a:pt x="249382" y="295563"/>
                </a:cubicBezTo>
                <a:cubicBezTo>
                  <a:pt x="228993" y="318218"/>
                  <a:pt x="184727" y="360218"/>
                  <a:pt x="184727" y="360218"/>
                </a:cubicBezTo>
                <a:cubicBezTo>
                  <a:pt x="134102" y="461470"/>
                  <a:pt x="200952" y="337503"/>
                  <a:pt x="138546" y="424872"/>
                </a:cubicBezTo>
                <a:cubicBezTo>
                  <a:pt x="77760" y="509972"/>
                  <a:pt x="164408" y="417483"/>
                  <a:pt x="92364" y="489527"/>
                </a:cubicBezTo>
                <a:cubicBezTo>
                  <a:pt x="89285" y="501842"/>
                  <a:pt x="86775" y="514313"/>
                  <a:pt x="83127" y="526472"/>
                </a:cubicBezTo>
                <a:cubicBezTo>
                  <a:pt x="83110" y="526529"/>
                  <a:pt x="60045" y="595718"/>
                  <a:pt x="55418" y="609600"/>
                </a:cubicBezTo>
                <a:lnTo>
                  <a:pt x="46182" y="637309"/>
                </a:lnTo>
                <a:cubicBezTo>
                  <a:pt x="43103" y="646545"/>
                  <a:pt x="39307" y="655573"/>
                  <a:pt x="36946" y="665018"/>
                </a:cubicBezTo>
                <a:cubicBezTo>
                  <a:pt x="30788" y="689648"/>
                  <a:pt x="26502" y="714824"/>
                  <a:pt x="18473" y="738909"/>
                </a:cubicBezTo>
                <a:lnTo>
                  <a:pt x="0" y="794327"/>
                </a:lnTo>
                <a:cubicBezTo>
                  <a:pt x="9985" y="1053915"/>
                  <a:pt x="-16094" y="958479"/>
                  <a:pt x="27709" y="1089890"/>
                </a:cubicBezTo>
                <a:cubicBezTo>
                  <a:pt x="30788" y="1099127"/>
                  <a:pt x="31545" y="1109499"/>
                  <a:pt x="36946" y="1117600"/>
                </a:cubicBezTo>
                <a:cubicBezTo>
                  <a:pt x="49261" y="1136073"/>
                  <a:pt x="55418" y="1160703"/>
                  <a:pt x="73891" y="1173018"/>
                </a:cubicBezTo>
                <a:cubicBezTo>
                  <a:pt x="83127" y="1179175"/>
                  <a:pt x="93072" y="1184384"/>
                  <a:pt x="101600" y="1191490"/>
                </a:cubicBezTo>
                <a:cubicBezTo>
                  <a:pt x="111635" y="1199852"/>
                  <a:pt x="118289" y="1212187"/>
                  <a:pt x="129309" y="1219200"/>
                </a:cubicBezTo>
                <a:cubicBezTo>
                  <a:pt x="152541" y="1233984"/>
                  <a:pt x="178570" y="1243830"/>
                  <a:pt x="203200" y="1256145"/>
                </a:cubicBezTo>
                <a:lnTo>
                  <a:pt x="240146" y="1274618"/>
                </a:lnTo>
                <a:cubicBezTo>
                  <a:pt x="252461" y="1280775"/>
                  <a:pt x="264029" y="1288736"/>
                  <a:pt x="277091" y="1293090"/>
                </a:cubicBezTo>
                <a:cubicBezTo>
                  <a:pt x="286327" y="1296169"/>
                  <a:pt x="296092" y="1297973"/>
                  <a:pt x="304800" y="1302327"/>
                </a:cubicBezTo>
                <a:cubicBezTo>
                  <a:pt x="314729" y="1307292"/>
                  <a:pt x="322115" y="1316902"/>
                  <a:pt x="332509" y="1320800"/>
                </a:cubicBezTo>
                <a:cubicBezTo>
                  <a:pt x="347208" y="1326312"/>
                  <a:pt x="363461" y="1326229"/>
                  <a:pt x="378691" y="1330036"/>
                </a:cubicBezTo>
                <a:cubicBezTo>
                  <a:pt x="411253" y="1338176"/>
                  <a:pt x="406330" y="1343573"/>
                  <a:pt x="443346" y="1348509"/>
                </a:cubicBezTo>
                <a:cubicBezTo>
                  <a:pt x="477054" y="1353003"/>
                  <a:pt x="511079" y="1354666"/>
                  <a:pt x="544946" y="1357745"/>
                </a:cubicBezTo>
                <a:cubicBezTo>
                  <a:pt x="673677" y="1389927"/>
                  <a:pt x="575634" y="1368998"/>
                  <a:pt x="868218" y="1357745"/>
                </a:cubicBezTo>
                <a:lnTo>
                  <a:pt x="1062182" y="1348509"/>
                </a:lnTo>
                <a:cubicBezTo>
                  <a:pt x="1084149" y="1341186"/>
                  <a:pt x="1103634" y="1333903"/>
                  <a:pt x="1126837" y="1330036"/>
                </a:cubicBezTo>
                <a:cubicBezTo>
                  <a:pt x="1169785" y="1322878"/>
                  <a:pt x="1213112" y="1318184"/>
                  <a:pt x="1256146" y="1311563"/>
                </a:cubicBezTo>
                <a:cubicBezTo>
                  <a:pt x="1430351" y="1284762"/>
                  <a:pt x="1303130" y="1298411"/>
                  <a:pt x="1477818" y="1283854"/>
                </a:cubicBezTo>
                <a:cubicBezTo>
                  <a:pt x="1540195" y="1263062"/>
                  <a:pt x="1463413" y="1287055"/>
                  <a:pt x="1560946" y="1265381"/>
                </a:cubicBezTo>
                <a:cubicBezTo>
                  <a:pt x="1570450" y="1263269"/>
                  <a:pt x="1579419" y="1259224"/>
                  <a:pt x="1588655" y="1256145"/>
                </a:cubicBezTo>
                <a:cubicBezTo>
                  <a:pt x="1641565" y="1220871"/>
                  <a:pt x="1592519" y="1258009"/>
                  <a:pt x="1644073" y="1200727"/>
                </a:cubicBezTo>
                <a:cubicBezTo>
                  <a:pt x="1661549" y="1181309"/>
                  <a:pt x="1681018" y="1163782"/>
                  <a:pt x="1699491" y="1145309"/>
                </a:cubicBezTo>
                <a:cubicBezTo>
                  <a:pt x="1708727" y="1136073"/>
                  <a:pt x="1714808" y="1121731"/>
                  <a:pt x="1727200" y="1117600"/>
                </a:cubicBezTo>
                <a:lnTo>
                  <a:pt x="1754909" y="1108363"/>
                </a:lnTo>
                <a:cubicBezTo>
                  <a:pt x="1761067" y="1099127"/>
                  <a:pt x="1764714" y="1087589"/>
                  <a:pt x="1773382" y="1080654"/>
                </a:cubicBezTo>
                <a:cubicBezTo>
                  <a:pt x="1780985" y="1074572"/>
                  <a:pt x="1795432" y="1079340"/>
                  <a:pt x="1801091" y="1071418"/>
                </a:cubicBezTo>
                <a:cubicBezTo>
                  <a:pt x="1812409" y="1055573"/>
                  <a:pt x="1813406" y="1034473"/>
                  <a:pt x="1819564" y="1016000"/>
                </a:cubicBezTo>
                <a:lnTo>
                  <a:pt x="1828800" y="988290"/>
                </a:lnTo>
                <a:cubicBezTo>
                  <a:pt x="1831879" y="963660"/>
                  <a:pt x="1833956" y="938884"/>
                  <a:pt x="1838037" y="914400"/>
                </a:cubicBezTo>
                <a:cubicBezTo>
                  <a:pt x="1840124" y="901878"/>
                  <a:pt x="1845002" y="889944"/>
                  <a:pt x="1847273" y="877454"/>
                </a:cubicBezTo>
                <a:cubicBezTo>
                  <a:pt x="1851167" y="856035"/>
                  <a:pt x="1852240" y="834147"/>
                  <a:pt x="1856509" y="812800"/>
                </a:cubicBezTo>
                <a:cubicBezTo>
                  <a:pt x="1861488" y="787905"/>
                  <a:pt x="1868824" y="763539"/>
                  <a:pt x="1874982" y="738909"/>
                </a:cubicBezTo>
                <a:lnTo>
                  <a:pt x="1884218" y="701963"/>
                </a:lnTo>
                <a:cubicBezTo>
                  <a:pt x="1893146" y="621614"/>
                  <a:pt x="1904308" y="565672"/>
                  <a:pt x="1884218" y="480290"/>
                </a:cubicBezTo>
                <a:cubicBezTo>
                  <a:pt x="1881675" y="469485"/>
                  <a:pt x="1865542" y="468270"/>
                  <a:pt x="1856509" y="461818"/>
                </a:cubicBezTo>
                <a:cubicBezTo>
                  <a:pt x="1843983" y="452871"/>
                  <a:pt x="1831879" y="443345"/>
                  <a:pt x="1819564" y="434109"/>
                </a:cubicBezTo>
                <a:cubicBezTo>
                  <a:pt x="1797581" y="368159"/>
                  <a:pt x="1811892" y="394892"/>
                  <a:pt x="1782618" y="350981"/>
                </a:cubicBezTo>
                <a:cubicBezTo>
                  <a:pt x="1749712" y="252258"/>
                  <a:pt x="1784827" y="330069"/>
                  <a:pt x="1736437" y="267854"/>
                </a:cubicBezTo>
                <a:cubicBezTo>
                  <a:pt x="1678413" y="193253"/>
                  <a:pt x="1725424" y="229725"/>
                  <a:pt x="1671782" y="193963"/>
                </a:cubicBezTo>
                <a:cubicBezTo>
                  <a:pt x="1665697" y="175709"/>
                  <a:pt x="1660351" y="151567"/>
                  <a:pt x="1644073" y="138545"/>
                </a:cubicBezTo>
                <a:cubicBezTo>
                  <a:pt x="1636470" y="132463"/>
                  <a:pt x="1625600" y="132388"/>
                  <a:pt x="1616364" y="129309"/>
                </a:cubicBezTo>
                <a:cubicBezTo>
                  <a:pt x="1607128" y="123151"/>
                  <a:pt x="1597183" y="117943"/>
                  <a:pt x="1588655" y="110836"/>
                </a:cubicBezTo>
                <a:cubicBezTo>
                  <a:pt x="1558017" y="85305"/>
                  <a:pt x="1567632" y="81851"/>
                  <a:pt x="1533237" y="64654"/>
                </a:cubicBezTo>
                <a:cubicBezTo>
                  <a:pt x="1524529" y="60300"/>
                  <a:pt x="1514764" y="58497"/>
                  <a:pt x="1505527" y="55418"/>
                </a:cubicBezTo>
                <a:cubicBezTo>
                  <a:pt x="1496291" y="46182"/>
                  <a:pt x="1488686" y="34955"/>
                  <a:pt x="1477818" y="27709"/>
                </a:cubicBezTo>
                <a:cubicBezTo>
                  <a:pt x="1469717" y="22308"/>
                  <a:pt x="1459470" y="21147"/>
                  <a:pt x="1450109" y="18472"/>
                </a:cubicBezTo>
                <a:cubicBezTo>
                  <a:pt x="1368899" y="-4731"/>
                  <a:pt x="1451912" y="22152"/>
                  <a:pt x="1385455" y="0"/>
                </a:cubicBezTo>
                <a:cubicBezTo>
                  <a:pt x="1326958" y="3079"/>
                  <a:pt x="1268340" y="4372"/>
                  <a:pt x="1209964" y="9236"/>
                </a:cubicBezTo>
                <a:cubicBezTo>
                  <a:pt x="1194319" y="10540"/>
                  <a:pt x="1178074" y="11976"/>
                  <a:pt x="1163782" y="18472"/>
                </a:cubicBezTo>
                <a:cubicBezTo>
                  <a:pt x="1143571" y="27659"/>
                  <a:pt x="1108364" y="55418"/>
                  <a:pt x="1108364" y="55418"/>
                </a:cubicBezTo>
                <a:cubicBezTo>
                  <a:pt x="1096950" y="89658"/>
                  <a:pt x="1103481" y="74419"/>
                  <a:pt x="1089891" y="10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9540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Organisational</a:t>
            </a:r>
            <a:r>
              <a:rPr lang="en-US" sz="3200" dirty="0"/>
              <a:t> time expectations that may interfere with family responsibilities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21" y="2287087"/>
            <a:ext cx="10732099" cy="27611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2400" dirty="0" err="1" smtClean="0"/>
              <a:t>Very</a:t>
            </a:r>
            <a:r>
              <a:rPr lang="fi-FI" sz="2400" dirty="0" smtClean="0"/>
              <a:t> </a:t>
            </a:r>
            <a:r>
              <a:rPr lang="fi-FI" sz="2400" dirty="0" err="1" smtClean="0"/>
              <a:t>little</a:t>
            </a:r>
            <a:r>
              <a:rPr lang="fi-FI" sz="2400" dirty="0" smtClean="0"/>
              <a:t> </a:t>
            </a:r>
            <a:r>
              <a:rPr lang="fi-FI" sz="2400" dirty="0" err="1" smtClean="0"/>
              <a:t>family-friendly</a:t>
            </a:r>
            <a:r>
              <a:rPr lang="fi-FI" sz="2400" dirty="0" smtClean="0"/>
              <a:t> </a:t>
            </a:r>
            <a:r>
              <a:rPr lang="fi-FI" sz="2400" dirty="0" err="1" smtClean="0"/>
              <a:t>continuous</a:t>
            </a:r>
            <a:r>
              <a:rPr lang="fi-FI" sz="2400" dirty="0" smtClean="0"/>
              <a:t> </a:t>
            </a:r>
            <a:r>
              <a:rPr lang="fi-FI" sz="2400" dirty="0" err="1" smtClean="0"/>
              <a:t>planning</a:t>
            </a:r>
            <a:r>
              <a:rPr lang="fi-FI" sz="2400" dirty="0" smtClean="0"/>
              <a:t> of </a:t>
            </a:r>
            <a:r>
              <a:rPr lang="fi-FI" sz="2400" dirty="0" err="1" smtClean="0"/>
              <a:t>holiday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work</a:t>
            </a:r>
            <a:r>
              <a:rPr lang="fi-FI" sz="2400" dirty="0" smtClean="0"/>
              <a:t> </a:t>
            </a:r>
            <a:r>
              <a:rPr lang="fi-FI" sz="2400" dirty="0" err="1" smtClean="0"/>
              <a:t>schedules</a:t>
            </a:r>
            <a:endParaRPr lang="fi-FI" sz="2400" dirty="0" smtClean="0"/>
          </a:p>
          <a:p>
            <a:pPr>
              <a:spcAft>
                <a:spcPts val="300"/>
              </a:spcAft>
            </a:pPr>
            <a:r>
              <a:rPr lang="fi-FI" sz="2400" dirty="0" err="1" smtClean="0"/>
              <a:t>Organising</a:t>
            </a:r>
            <a:r>
              <a:rPr lang="fi-FI" sz="2400" dirty="0" smtClean="0"/>
              <a:t> </a:t>
            </a:r>
            <a:r>
              <a:rPr lang="fi-FI" sz="2400" dirty="0" err="1" smtClean="0"/>
              <a:t>daily</a:t>
            </a:r>
            <a:r>
              <a:rPr lang="fi-FI" sz="2400" dirty="0" smtClean="0"/>
              <a:t> </a:t>
            </a:r>
            <a:r>
              <a:rPr lang="fi-FI" sz="2400" dirty="0" err="1" smtClean="0"/>
              <a:t>care</a:t>
            </a:r>
            <a:r>
              <a:rPr lang="fi-FI" sz="2400" dirty="0" smtClean="0"/>
              <a:t> for </a:t>
            </a:r>
            <a:r>
              <a:rPr lang="fi-FI" sz="2400" dirty="0" err="1" smtClean="0"/>
              <a:t>children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an </a:t>
            </a:r>
            <a:r>
              <a:rPr lang="fi-FI" sz="2400" dirty="0" err="1" smtClean="0"/>
              <a:t>issue</a:t>
            </a:r>
            <a:r>
              <a:rPr lang="fi-FI" sz="2400" dirty="0" smtClean="0"/>
              <a:t> at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biggest</a:t>
            </a:r>
            <a:r>
              <a:rPr lang="fi-FI" sz="2400" dirty="0" smtClean="0"/>
              <a:t> </a:t>
            </a:r>
            <a:r>
              <a:rPr lang="fi-FI" sz="2400" dirty="0" err="1" smtClean="0"/>
              <a:t>factory</a:t>
            </a:r>
            <a:r>
              <a:rPr lang="fi-FI" sz="2400" dirty="0" smtClean="0"/>
              <a:t> (</a:t>
            </a:r>
            <a:r>
              <a:rPr lang="fi-FI" sz="2400" dirty="0" err="1" smtClean="0"/>
              <a:t>Provod</a:t>
            </a:r>
            <a:r>
              <a:rPr lang="fi-FI" sz="2400" dirty="0" smtClean="0"/>
              <a:t>), </a:t>
            </a:r>
            <a:r>
              <a:rPr lang="fi-FI" sz="2400" dirty="0" err="1" smtClean="0"/>
              <a:t>where</a:t>
            </a:r>
            <a:r>
              <a:rPr lang="fi-FI" sz="2400" dirty="0" smtClean="0"/>
              <a:t> </a:t>
            </a:r>
            <a:r>
              <a:rPr lang="fi-FI" sz="2400" dirty="0" err="1" smtClean="0"/>
              <a:t>majority</a:t>
            </a:r>
            <a:r>
              <a:rPr lang="fi-FI" sz="2400" dirty="0" smtClean="0"/>
              <a:t> of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workers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women</a:t>
            </a:r>
            <a:endParaRPr lang="fi-FI" sz="2400" dirty="0" smtClean="0"/>
          </a:p>
          <a:p>
            <a:pPr marL="92075" indent="0">
              <a:spcAft>
                <a:spcPts val="300"/>
              </a:spcAft>
              <a:buNone/>
            </a:pPr>
            <a:r>
              <a:rPr lang="fi-FI" sz="2400" dirty="0" smtClean="0"/>
              <a:t>-&gt; </a:t>
            </a:r>
            <a:r>
              <a:rPr lang="fi-FI" sz="2400" dirty="0" err="1"/>
              <a:t>M</a:t>
            </a:r>
            <a:r>
              <a:rPr lang="fi-FI" sz="2400" dirty="0" err="1" smtClean="0"/>
              <a:t>anagers</a:t>
            </a:r>
            <a:r>
              <a:rPr lang="fi-FI" sz="2400" dirty="0" smtClean="0"/>
              <a:t> </a:t>
            </a:r>
            <a:r>
              <a:rPr lang="fi-FI" sz="2400" dirty="0" err="1" smtClean="0"/>
              <a:t>did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mention</a:t>
            </a:r>
            <a:r>
              <a:rPr lang="fi-FI" sz="2400" dirty="0" smtClean="0"/>
              <a:t> </a:t>
            </a:r>
            <a:r>
              <a:rPr lang="fi-FI" sz="2400" dirty="0" err="1" smtClean="0"/>
              <a:t>any</a:t>
            </a:r>
            <a:r>
              <a:rPr lang="fi-FI" sz="2400" dirty="0" smtClean="0"/>
              <a:t> HRM </a:t>
            </a:r>
            <a:r>
              <a:rPr lang="fi-FI" sz="2400" dirty="0" err="1" smtClean="0"/>
              <a:t>measures</a:t>
            </a:r>
            <a:r>
              <a:rPr lang="fi-FI" sz="2400" dirty="0" smtClean="0"/>
              <a:t> to </a:t>
            </a:r>
            <a:r>
              <a:rPr lang="fi-FI" sz="2400" dirty="0" err="1" smtClean="0"/>
              <a:t>commit</a:t>
            </a:r>
            <a:r>
              <a:rPr lang="fi-FI" sz="2400" dirty="0" smtClean="0"/>
              <a:t>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workers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providing</a:t>
            </a:r>
            <a:r>
              <a:rPr lang="fi-FI" sz="2400" dirty="0" smtClean="0"/>
              <a:t> </a:t>
            </a:r>
            <a:r>
              <a:rPr lang="fi-FI" sz="2400" dirty="0" err="1" smtClean="0"/>
              <a:t>schemes</a:t>
            </a:r>
            <a:r>
              <a:rPr lang="fi-FI" sz="2400" dirty="0" smtClean="0"/>
              <a:t> </a:t>
            </a:r>
            <a:r>
              <a:rPr lang="fi-FI" sz="2400" dirty="0" err="1" smtClean="0"/>
              <a:t>balancing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responsibilities</a:t>
            </a:r>
            <a:r>
              <a:rPr lang="fi-FI" sz="2400" dirty="0" smtClean="0"/>
              <a:t> at </a:t>
            </a:r>
            <a:r>
              <a:rPr lang="fi-FI" sz="2400" dirty="0" err="1" smtClean="0"/>
              <a:t>work&amp;home</a:t>
            </a:r>
            <a:endParaRPr lang="fi-FI" sz="2400" dirty="0" smtClean="0"/>
          </a:p>
          <a:p>
            <a:pPr marL="92075" indent="0">
              <a:spcAft>
                <a:spcPts val="300"/>
              </a:spcAft>
              <a:buNone/>
            </a:pPr>
            <a:r>
              <a:rPr lang="fi-FI" sz="2400" dirty="0" smtClean="0"/>
              <a:t>-&gt;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insteard</a:t>
            </a:r>
            <a:r>
              <a:rPr lang="fi-FI" sz="2400" dirty="0" smtClean="0"/>
              <a:t> </a:t>
            </a:r>
            <a:r>
              <a:rPr lang="fi-FI" sz="2400" dirty="0" err="1" smtClean="0"/>
              <a:t>urged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municipality</a:t>
            </a:r>
            <a:r>
              <a:rPr lang="fi-FI" sz="2400" dirty="0" smtClean="0"/>
              <a:t> to </a:t>
            </a:r>
            <a:r>
              <a:rPr lang="fi-FI" sz="2400" dirty="0" err="1" smtClean="0"/>
              <a:t>arrange</a:t>
            </a:r>
            <a:r>
              <a:rPr lang="fi-FI" sz="2400" dirty="0" smtClean="0"/>
              <a:t> </a:t>
            </a:r>
            <a:r>
              <a:rPr lang="fi-FI" sz="2400" dirty="0" err="1" smtClean="0"/>
              <a:t>better</a:t>
            </a:r>
            <a:r>
              <a:rPr lang="fi-FI" sz="2400" dirty="0" smtClean="0"/>
              <a:t> </a:t>
            </a:r>
            <a:r>
              <a:rPr lang="fi-FI" sz="2400" dirty="0" err="1" smtClean="0"/>
              <a:t>day</a:t>
            </a:r>
            <a:r>
              <a:rPr lang="fi-FI" sz="2400" dirty="0" smtClean="0"/>
              <a:t> </a:t>
            </a:r>
            <a:r>
              <a:rPr lang="fi-FI" sz="2400" dirty="0" err="1" smtClean="0"/>
              <a:t>care</a:t>
            </a:r>
            <a:r>
              <a:rPr lang="fi-FI" sz="2400" dirty="0" smtClean="0"/>
              <a:t> </a:t>
            </a:r>
            <a:r>
              <a:rPr lang="fi-FI" sz="2400" dirty="0" err="1" smtClean="0"/>
              <a:t>facilities</a:t>
            </a:r>
            <a:endParaRPr lang="fi-FI" sz="2400" dirty="0" smtClean="0"/>
          </a:p>
          <a:p>
            <a:pPr>
              <a:spcAft>
                <a:spcPts val="300"/>
              </a:spcAft>
            </a:pPr>
            <a:r>
              <a:rPr lang="fi-FI" sz="2400" dirty="0" err="1" smtClean="0"/>
              <a:t>Putting</a:t>
            </a:r>
            <a:r>
              <a:rPr lang="fi-FI" sz="2400" dirty="0" smtClean="0"/>
              <a:t> </a:t>
            </a:r>
            <a:r>
              <a:rPr lang="fi-FI" sz="2400" dirty="0" err="1" smtClean="0"/>
              <a:t>flexibility</a:t>
            </a:r>
            <a:r>
              <a:rPr lang="fi-FI" sz="2400" dirty="0" smtClean="0"/>
              <a:t> </a:t>
            </a:r>
            <a:r>
              <a:rPr lang="fi-FI" sz="2400" dirty="0" err="1" smtClean="0"/>
              <a:t>pressures</a:t>
            </a:r>
            <a:r>
              <a:rPr lang="fi-FI" sz="2400" dirty="0" smtClean="0"/>
              <a:t> on </a:t>
            </a:r>
            <a:r>
              <a:rPr lang="fi-FI" sz="2400" dirty="0" err="1" smtClean="0"/>
              <a:t>individuals</a:t>
            </a:r>
            <a:r>
              <a:rPr lang="fi-FI" sz="2400" dirty="0" smtClean="0"/>
              <a:t>: </a:t>
            </a:r>
          </a:p>
          <a:p>
            <a:pPr marL="92075" indent="0">
              <a:spcAft>
                <a:spcPts val="300"/>
              </a:spcAft>
              <a:buNone/>
            </a:pPr>
            <a:r>
              <a:rPr lang="fi-FI" sz="2400" dirty="0" smtClean="0"/>
              <a:t>-&gt; </a:t>
            </a:r>
            <a:r>
              <a:rPr lang="fi-FI" sz="2400" dirty="0" err="1" smtClean="0"/>
              <a:t>When</a:t>
            </a:r>
            <a:r>
              <a:rPr lang="fi-FI" sz="2400" dirty="0" smtClean="0"/>
              <a:t> </a:t>
            </a:r>
            <a:r>
              <a:rPr lang="fi-FI" sz="2400" dirty="0" err="1" smtClean="0"/>
              <a:t>daycare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urgently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, </a:t>
            </a:r>
            <a:r>
              <a:rPr lang="fi-FI" sz="2400" dirty="0" err="1" smtClean="0"/>
              <a:t>parents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likely</a:t>
            </a:r>
            <a:r>
              <a:rPr lang="fi-FI" sz="2400" dirty="0" smtClean="0"/>
              <a:t> to </a:t>
            </a:r>
            <a:r>
              <a:rPr lang="fi-FI" sz="2400" dirty="0" err="1" smtClean="0"/>
              <a:t>take</a:t>
            </a:r>
            <a:r>
              <a:rPr lang="fi-FI" sz="2400" dirty="0" smtClean="0"/>
              <a:t> a </a:t>
            </a:r>
            <a:r>
              <a:rPr lang="fi-FI" sz="2400" dirty="0" err="1" smtClean="0"/>
              <a:t>few</a:t>
            </a:r>
            <a:r>
              <a:rPr lang="fi-FI" sz="2400" dirty="0" smtClean="0"/>
              <a:t> </a:t>
            </a:r>
            <a:r>
              <a:rPr lang="fi-FI" sz="2400" dirty="0" err="1" smtClean="0"/>
              <a:t>days</a:t>
            </a:r>
            <a:r>
              <a:rPr lang="fi-FI" sz="2400" dirty="0" smtClean="0"/>
              <a:t> </a:t>
            </a:r>
            <a:r>
              <a:rPr lang="fi-FI" sz="2400" dirty="0" err="1" smtClean="0"/>
              <a:t>off</a:t>
            </a:r>
            <a:r>
              <a:rPr lang="fi-FI" sz="2400" dirty="0" smtClean="0"/>
              <a:t>, </a:t>
            </a:r>
            <a:r>
              <a:rPr lang="fi-FI" sz="2400" dirty="0" err="1" smtClean="0"/>
              <a:t>sometimes</a:t>
            </a:r>
            <a:r>
              <a:rPr lang="fi-FI" sz="2400" dirty="0" smtClean="0"/>
              <a:t> at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own</a:t>
            </a:r>
            <a:r>
              <a:rPr lang="fi-FI" sz="2400" dirty="0" smtClean="0"/>
              <a:t> </a:t>
            </a:r>
            <a:r>
              <a:rPr lang="fi-FI" sz="2400" dirty="0" err="1" smtClean="0"/>
              <a:t>cost</a:t>
            </a:r>
            <a:endParaRPr lang="fi-FI" sz="2400" dirty="0" smtClean="0"/>
          </a:p>
          <a:p>
            <a:pPr>
              <a:spcAft>
                <a:spcPts val="300"/>
              </a:spcAft>
            </a:pPr>
            <a:endParaRPr lang="fi-FI" sz="2400" dirty="0" smtClean="0"/>
          </a:p>
          <a:p>
            <a:pPr>
              <a:spcAft>
                <a:spcPts val="600"/>
              </a:spcAft>
            </a:pP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2026-53A6-43F3-8647-B1DBF890A99B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477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Career consequences associated with </a:t>
            </a:r>
            <a:r>
              <a:rPr lang="en-US" sz="3200" dirty="0" err="1"/>
              <a:t>utilising</a:t>
            </a:r>
            <a:r>
              <a:rPr lang="en-US" sz="3200" dirty="0"/>
              <a:t> work-family benefits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21" y="1911509"/>
            <a:ext cx="10732099" cy="4244341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800" dirty="0"/>
              <a:t>Career consequences </a:t>
            </a:r>
            <a:r>
              <a:rPr lang="en-US" sz="2800" dirty="0" smtClean="0"/>
              <a:t>mainly </a:t>
            </a:r>
            <a:r>
              <a:rPr lang="en-US" sz="2800" dirty="0"/>
              <a:t>seen </a:t>
            </a:r>
            <a:r>
              <a:rPr lang="en-US" sz="2800" dirty="0" smtClean="0"/>
              <a:t>in </a:t>
            </a:r>
            <a:r>
              <a:rPr lang="en-US" sz="2800" dirty="0"/>
              <a:t>the given role of </a:t>
            </a:r>
            <a:r>
              <a:rPr lang="en-US" sz="2800" i="1" dirty="0"/>
              <a:t>parental leave </a:t>
            </a:r>
            <a:r>
              <a:rPr lang="en-US" sz="2800" dirty="0"/>
              <a:t>for workforce development</a:t>
            </a:r>
          </a:p>
          <a:p>
            <a:pPr>
              <a:spcAft>
                <a:spcPts val="300"/>
              </a:spcAft>
            </a:pPr>
            <a:r>
              <a:rPr lang="en-US" sz="2800" dirty="0" smtClean="0"/>
              <a:t>Having </a:t>
            </a:r>
            <a:r>
              <a:rPr lang="en-US" sz="2800" dirty="0"/>
              <a:t>a break to spend together first years after </a:t>
            </a:r>
            <a:r>
              <a:rPr lang="en-US" sz="2800" dirty="0" smtClean="0"/>
              <a:t>child-birth </a:t>
            </a:r>
            <a:r>
              <a:rPr lang="en-US" sz="2800" dirty="0" smtClean="0"/>
              <a:t>is </a:t>
            </a:r>
            <a:r>
              <a:rPr lang="en-US" sz="2800" dirty="0"/>
              <a:t>generally perceived as a legally based </a:t>
            </a:r>
            <a:r>
              <a:rPr lang="en-US" sz="2800" dirty="0" smtClean="0"/>
              <a:t>right</a:t>
            </a:r>
            <a:endParaRPr lang="en-US" sz="2800" dirty="0" smtClean="0"/>
          </a:p>
          <a:p>
            <a:pPr marL="92075" indent="0">
              <a:spcAft>
                <a:spcPts val="300"/>
              </a:spcAft>
              <a:buNone/>
            </a:pPr>
            <a:r>
              <a:rPr lang="en-US" sz="2800" dirty="0" smtClean="0"/>
              <a:t>-&gt; </a:t>
            </a:r>
            <a:r>
              <a:rPr lang="en-US" sz="2800" dirty="0" smtClean="0"/>
              <a:t>Potential for HR development </a:t>
            </a:r>
            <a:r>
              <a:rPr lang="en-US" sz="2800" dirty="0"/>
              <a:t>was not fully grasped at the researched </a:t>
            </a:r>
            <a:r>
              <a:rPr lang="en-US" sz="2800" dirty="0" smtClean="0"/>
              <a:t>factories</a:t>
            </a:r>
            <a:r>
              <a:rPr lang="en-US" sz="2800" dirty="0" smtClean="0"/>
              <a:t>; this</a:t>
            </a:r>
            <a:r>
              <a:rPr lang="en-US" sz="2800" dirty="0" smtClean="0"/>
              <a:t> </a:t>
            </a:r>
            <a:r>
              <a:rPr lang="en-US" sz="2800" dirty="0"/>
              <a:t>becomes visible </a:t>
            </a:r>
            <a:r>
              <a:rPr lang="en-US" sz="2800" dirty="0" smtClean="0"/>
              <a:t>in </a:t>
            </a:r>
            <a:r>
              <a:rPr lang="en-US" sz="2800" dirty="0"/>
              <a:t>white-collar workers’ narratives. </a:t>
            </a:r>
            <a:endParaRPr lang="en-US" sz="2800" dirty="0" smtClean="0"/>
          </a:p>
          <a:p>
            <a:pPr>
              <a:spcAft>
                <a:spcPts val="300"/>
              </a:spcAft>
            </a:pPr>
            <a:r>
              <a:rPr lang="en-US" sz="2800" dirty="0" smtClean="0"/>
              <a:t>Although childcare leave in Russia is not tied to motherhood, it is almost exclusively used my mothers only</a:t>
            </a:r>
          </a:p>
          <a:p>
            <a:pPr marL="92075" indent="0">
              <a:spcAft>
                <a:spcPts val="300"/>
              </a:spcAft>
              <a:buNone/>
            </a:pPr>
            <a:r>
              <a:rPr lang="en-US" sz="2800" dirty="0" smtClean="0"/>
              <a:t>-&gt; </a:t>
            </a:r>
            <a:r>
              <a:rPr lang="en-US" sz="2800" dirty="0" smtClean="0"/>
              <a:t>Room </a:t>
            </a:r>
            <a:r>
              <a:rPr lang="en-US" sz="2800" dirty="0" smtClean="0"/>
              <a:t>for attitudinal change on the part of the workers as well</a:t>
            </a:r>
          </a:p>
          <a:p>
            <a:pPr>
              <a:spcAft>
                <a:spcPts val="300"/>
              </a:spcAft>
            </a:pP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2026-53A6-43F3-8647-B1DBF890A99B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33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Managerial support for work-family balance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532" y="2233933"/>
            <a:ext cx="10732099" cy="27611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i-FI" sz="2800" dirty="0" smtClean="0"/>
              <a:t>A </a:t>
            </a:r>
            <a:r>
              <a:rPr lang="fi-FI" sz="2800" dirty="0" err="1" smtClean="0"/>
              <a:t>lack</a:t>
            </a:r>
            <a:r>
              <a:rPr lang="fi-FI" sz="2800" dirty="0" smtClean="0"/>
              <a:t> of long-</a:t>
            </a:r>
            <a:r>
              <a:rPr lang="fi-FI" sz="2800" dirty="0" err="1" smtClean="0"/>
              <a:t>term</a:t>
            </a:r>
            <a:r>
              <a:rPr lang="fi-FI" sz="2800" dirty="0" smtClean="0"/>
              <a:t> </a:t>
            </a:r>
            <a:r>
              <a:rPr lang="fi-FI" sz="2800" dirty="0" err="1" smtClean="0"/>
              <a:t>strategy</a:t>
            </a:r>
            <a:endParaRPr lang="fi-FI" sz="2800" dirty="0" smtClean="0"/>
          </a:p>
          <a:p>
            <a:pPr>
              <a:spcAft>
                <a:spcPts val="300"/>
              </a:spcAft>
            </a:pPr>
            <a:r>
              <a:rPr lang="fi-FI" sz="2800" dirty="0" err="1" smtClean="0"/>
              <a:t>Besides</a:t>
            </a:r>
            <a:r>
              <a:rPr lang="fi-FI" sz="2800" dirty="0" smtClean="0"/>
              <a:t> </a:t>
            </a:r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i="1" dirty="0" err="1" smtClean="0"/>
              <a:t>ad</a:t>
            </a:r>
            <a:r>
              <a:rPr lang="fi-FI" sz="2800" i="1" dirty="0" smtClean="0"/>
              <a:t> hoc </a:t>
            </a:r>
            <a:r>
              <a:rPr lang="fi-FI" sz="2800" dirty="0" err="1" smtClean="0"/>
              <a:t>individual</a:t>
            </a:r>
            <a:r>
              <a:rPr lang="fi-FI" sz="2800" dirty="0" smtClean="0"/>
              <a:t> </a:t>
            </a:r>
            <a:r>
              <a:rPr lang="fi-FI" sz="2800" dirty="0" err="1" smtClean="0"/>
              <a:t>benefits</a:t>
            </a:r>
            <a:r>
              <a:rPr lang="fi-FI" sz="2800" dirty="0" smtClean="0"/>
              <a:t>, </a:t>
            </a:r>
            <a:r>
              <a:rPr lang="fi-FI" sz="2800" dirty="0" err="1" smtClean="0"/>
              <a:t>there</a:t>
            </a:r>
            <a:r>
              <a:rPr lang="fi-FI" sz="2800" dirty="0" smtClean="0"/>
              <a:t> </a:t>
            </a:r>
            <a:r>
              <a:rPr lang="fi-FI" sz="2800" dirty="0" err="1" smtClean="0"/>
              <a:t>were</a:t>
            </a:r>
            <a:r>
              <a:rPr lang="fi-FI" sz="2800" dirty="0" smtClean="0"/>
              <a:t> </a:t>
            </a:r>
            <a:r>
              <a:rPr lang="fi-FI" sz="2800" dirty="0" err="1" smtClean="0"/>
              <a:t>accounts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hinted</a:t>
            </a:r>
            <a:r>
              <a:rPr lang="fi-FI" sz="2800" dirty="0" smtClean="0"/>
              <a:t> at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role</a:t>
            </a:r>
            <a:r>
              <a:rPr lang="fi-FI" sz="2800" dirty="0" smtClean="0"/>
              <a:t>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company</a:t>
            </a:r>
            <a:r>
              <a:rPr lang="fi-FI" sz="2800" dirty="0" smtClean="0"/>
              <a:t> </a:t>
            </a:r>
            <a:r>
              <a:rPr lang="fi-FI" sz="2800" dirty="0" err="1" smtClean="0"/>
              <a:t>trade</a:t>
            </a:r>
            <a:r>
              <a:rPr lang="fi-FI" sz="2800" dirty="0" smtClean="0"/>
              <a:t> </a:t>
            </a:r>
            <a:r>
              <a:rPr lang="fi-FI" sz="2800" dirty="0" err="1" smtClean="0"/>
              <a:t>union</a:t>
            </a:r>
            <a:r>
              <a:rPr lang="fi-FI" sz="2800" dirty="0" smtClean="0"/>
              <a:t> as a </a:t>
            </a:r>
            <a:r>
              <a:rPr lang="fi-FI" sz="2800" dirty="0" err="1" smtClean="0"/>
              <a:t>social</a:t>
            </a:r>
            <a:r>
              <a:rPr lang="fi-FI" sz="2800" dirty="0" smtClean="0"/>
              <a:t> </a:t>
            </a:r>
            <a:r>
              <a:rPr lang="fi-FI" sz="2800" dirty="0" err="1" smtClean="0"/>
              <a:t>policy</a:t>
            </a:r>
            <a:r>
              <a:rPr lang="fi-FI" sz="2800" dirty="0" smtClean="0"/>
              <a:t> </a:t>
            </a:r>
            <a:r>
              <a:rPr lang="fi-FI" sz="2800" dirty="0" err="1" smtClean="0"/>
              <a:t>actor</a:t>
            </a:r>
            <a:endParaRPr lang="fi-FI" sz="2800" dirty="0" smtClean="0"/>
          </a:p>
          <a:p>
            <a:pPr marL="92075" indent="0">
              <a:spcAft>
                <a:spcPts val="300"/>
              </a:spcAft>
              <a:buNone/>
            </a:pPr>
            <a:r>
              <a:rPr lang="fi-FI" sz="2800" dirty="0" smtClean="0"/>
              <a:t>-&gt; </a:t>
            </a:r>
            <a:r>
              <a:rPr lang="fi-FI" sz="2800" dirty="0" err="1" smtClean="0"/>
              <a:t>Also</a:t>
            </a:r>
            <a:r>
              <a:rPr lang="fi-FI" sz="2800" dirty="0" smtClean="0"/>
              <a:t> </a:t>
            </a:r>
            <a:r>
              <a:rPr lang="fi-FI" sz="2800" dirty="0" err="1" smtClean="0"/>
              <a:t>expectations</a:t>
            </a:r>
            <a:r>
              <a:rPr lang="fi-FI" sz="2800" dirty="0" smtClean="0"/>
              <a:t> of </a:t>
            </a:r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dirty="0" err="1" smtClean="0"/>
              <a:t>workers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trade</a:t>
            </a:r>
            <a:r>
              <a:rPr lang="fi-FI" sz="2800" dirty="0" smtClean="0"/>
              <a:t> </a:t>
            </a:r>
            <a:r>
              <a:rPr lang="fi-FI" sz="2800" dirty="0" err="1" smtClean="0"/>
              <a:t>union</a:t>
            </a:r>
            <a:r>
              <a:rPr lang="fi-FI" sz="2800" dirty="0" smtClean="0"/>
              <a:t> </a:t>
            </a:r>
            <a:r>
              <a:rPr lang="fi-FI" sz="2800" dirty="0" err="1" smtClean="0"/>
              <a:t>would</a:t>
            </a:r>
            <a:r>
              <a:rPr lang="fi-FI" sz="2800" dirty="0" smtClean="0"/>
              <a:t> </a:t>
            </a:r>
            <a:r>
              <a:rPr lang="fi-FI" sz="2800" dirty="0" err="1" smtClean="0"/>
              <a:t>provide</a:t>
            </a:r>
            <a:r>
              <a:rPr lang="fi-FI" sz="2800" dirty="0" smtClean="0"/>
              <a:t> </a:t>
            </a:r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dirty="0" err="1" smtClean="0"/>
              <a:t>financial</a:t>
            </a:r>
            <a:r>
              <a:rPr lang="fi-FI" sz="2800" dirty="0" smtClean="0"/>
              <a:t> </a:t>
            </a:r>
            <a:r>
              <a:rPr lang="fi-FI" sz="2800" dirty="0" err="1" smtClean="0"/>
              <a:t>benefits</a:t>
            </a:r>
            <a:endParaRPr lang="fi-FI" sz="2800" dirty="0" smtClean="0"/>
          </a:p>
          <a:p>
            <a:pPr>
              <a:spcAft>
                <a:spcPts val="600"/>
              </a:spcAft>
            </a:pPr>
            <a:r>
              <a:rPr lang="en-US" sz="2800" dirty="0"/>
              <a:t>It appears that Russian-based Nordic companies have – similarly to domestic ones (Kulmala &amp; </a:t>
            </a:r>
            <a:r>
              <a:rPr lang="en-US" sz="2800" dirty="0" err="1"/>
              <a:t>Chernova</a:t>
            </a:r>
            <a:r>
              <a:rPr lang="en-US" sz="2800" dirty="0"/>
              <a:t> 2015) – ‘outsourced’ the responsibilities for family-friendly policies</a:t>
            </a:r>
            <a:endParaRPr lang="fi-FI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2026-53A6-43F3-8647-B1DBF890A99B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65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Discussion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980363"/>
            <a:ext cx="11521280" cy="3888432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work-family policies of the case companies of this study were lacking in all Thompson et </a:t>
            </a:r>
            <a:r>
              <a:rPr lang="en-US" sz="2400" dirty="0" err="1"/>
              <a:t>al’s</a:t>
            </a:r>
            <a:r>
              <a:rPr lang="en-US" sz="2400" dirty="0"/>
              <a:t> (1999) dimensions of work-family culture, while there was too much resorting to legal rights of parents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Companies </a:t>
            </a:r>
            <a:r>
              <a:rPr lang="en-US" sz="2400" dirty="0"/>
              <a:t>operating in Russia </a:t>
            </a:r>
            <a:r>
              <a:rPr lang="en-US" sz="2400" smtClean="0"/>
              <a:t>place responsibility </a:t>
            </a:r>
            <a:r>
              <a:rPr lang="en-US" sz="2400" dirty="0"/>
              <a:t>for </a:t>
            </a:r>
            <a:r>
              <a:rPr lang="en-US" sz="2400"/>
              <a:t>work-family </a:t>
            </a:r>
            <a:r>
              <a:rPr lang="en-US" sz="2400" smtClean="0"/>
              <a:t>balance</a:t>
            </a:r>
            <a:r>
              <a:rPr lang="en-US" sz="2400" smtClean="0"/>
              <a:t> </a:t>
            </a:r>
            <a:r>
              <a:rPr lang="en-US" sz="2400" dirty="0"/>
              <a:t>on </a:t>
            </a:r>
            <a:r>
              <a:rPr lang="en-US" sz="2400" dirty="0" smtClean="0"/>
              <a:t>individuals</a:t>
            </a:r>
            <a:endParaRPr lang="en-US" sz="2400" dirty="0" smtClean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emales </a:t>
            </a:r>
            <a:r>
              <a:rPr lang="en-US" sz="2400" dirty="0"/>
              <a:t>can get a promotion even after child-birth, but they need to prove their superior skills by educating </a:t>
            </a:r>
            <a:r>
              <a:rPr lang="en-US" sz="2400" dirty="0" smtClean="0"/>
              <a:t>themselves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215BB-5F5D-44B4-A745-02E3F889C9CD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Tekstiruutu 6"/>
          <p:cNvSpPr txBox="1"/>
          <p:nvPr/>
        </p:nvSpPr>
        <p:spPr bwMode="auto">
          <a:xfrm>
            <a:off x="436960" y="4814152"/>
            <a:ext cx="11522529" cy="67710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In the future, </a:t>
            </a:r>
            <a:r>
              <a:rPr lang="en-US" sz="2200" dirty="0" smtClean="0"/>
              <a:t>the </a:t>
            </a:r>
            <a:r>
              <a:rPr lang="en-US" sz="2200" dirty="0"/>
              <a:t>workplace would constitute a more important site for work-family policies to be cultivated, while the societal level would remain an important ground for such policies.</a:t>
            </a:r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40119211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references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2074" y="1763993"/>
            <a:ext cx="11521280" cy="3888432"/>
          </a:xfrm>
        </p:spPr>
        <p:txBody>
          <a:bodyPr/>
          <a:lstStyle/>
          <a:p>
            <a:pPr algn="l"/>
            <a:r>
              <a:rPr lang="en-US" dirty="0"/>
              <a:t>Butts, M. M., Casper, W. J., &amp; Yang, T. S. (2013) ‘How important are work–family support policies? A meta-analytic investigation of their effects on employee outcomes’, Journal of Applied Psychology, 98(1): 1-25.</a:t>
            </a:r>
          </a:p>
          <a:p>
            <a:pPr algn="l"/>
            <a:r>
              <a:rPr lang="en-US" dirty="0" smtClean="0"/>
              <a:t>Grover</a:t>
            </a:r>
            <a:r>
              <a:rPr lang="en-US" dirty="0"/>
              <a:t>, S. L. &amp; Crooker, K. J. (1995) ‘Who Appreciates Family-Responsive Human Resource Policies: The Impact of Family-Friendly Policies on the Organizational </a:t>
            </a:r>
            <a:r>
              <a:rPr lang="en-US" dirty="0" smtClean="0"/>
              <a:t>Attachment </a:t>
            </a:r>
            <a:r>
              <a:rPr lang="en-US" dirty="0"/>
              <a:t>of Parents and Non-Parents’, Personnel Psychology 48(2): 271-288</a:t>
            </a:r>
            <a:r>
              <a:rPr lang="en-US" dirty="0" smtClean="0"/>
              <a:t>.</a:t>
            </a:r>
          </a:p>
          <a:p>
            <a:pPr algn="l"/>
            <a:r>
              <a:rPr lang="fi-FI" dirty="0"/>
              <a:t>Kulmala, M. &amp; </a:t>
            </a:r>
            <a:r>
              <a:rPr lang="fi-FI" dirty="0" err="1"/>
              <a:t>Chernova</a:t>
            </a:r>
            <a:r>
              <a:rPr lang="fi-FI" dirty="0"/>
              <a:t>, Z. (2015) ‘Työn ja perheen yhteensovittaminen Venäjällä’ (</a:t>
            </a:r>
            <a:r>
              <a:rPr lang="fi-FI" dirty="0" err="1"/>
              <a:t>Work</a:t>
            </a:r>
            <a:r>
              <a:rPr lang="fi-FI" dirty="0"/>
              <a:t> and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reconciliation</a:t>
            </a:r>
            <a:r>
              <a:rPr lang="fi-FI" dirty="0"/>
              <a:t> in </a:t>
            </a:r>
            <a:r>
              <a:rPr lang="fi-FI" dirty="0" err="1"/>
              <a:t>Russia</a:t>
            </a:r>
            <a:r>
              <a:rPr lang="fi-FI" dirty="0"/>
              <a:t>). Idäntutkimus 2/2015, 17-34.</a:t>
            </a:r>
            <a:endParaRPr lang="en-US" dirty="0" smtClean="0"/>
          </a:p>
          <a:p>
            <a:pPr algn="l"/>
            <a:r>
              <a:rPr lang="en-US" dirty="0"/>
              <a:t>Perry-Smith, J. E. &amp; Blum, T. C. (2000) ‘Work-Family Human Resource Bundles And Perceived Organizational Performance’, Academy of Management Journal 43(6</a:t>
            </a:r>
            <a:r>
              <a:rPr lang="en-US" dirty="0" smtClean="0"/>
              <a:t>):</a:t>
            </a:r>
          </a:p>
          <a:p>
            <a:pPr algn="l"/>
            <a:r>
              <a:rPr lang="en-US" dirty="0"/>
              <a:t>Thompson, C. A., Beauvais, L. L. &amp; </a:t>
            </a:r>
            <a:r>
              <a:rPr lang="en-US" dirty="0" err="1"/>
              <a:t>Lyness</a:t>
            </a:r>
            <a:r>
              <a:rPr lang="en-US" dirty="0"/>
              <a:t>, K. S. (1999) ‘When Work–Family Benefits Are Not Enough: The Influence of Work–Family Culture on Benefit Utilization, Organizational Attachment, and Work–Family Conflict’, Journal of Vocational Behavior 54(3): 392-415.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215BB-5F5D-44B4-A745-02E3F889C9CD}" type="datetime1">
              <a:rPr lang="en-GB" smtClean="0"/>
              <a:t>26/09/2019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Faculty of Social Sciences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228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HY2016">
      <a:majorFont>
        <a:latin typeface="Gotham Narrow Bold"/>
        <a:ea typeface="ＭＳ Ｐゴシック"/>
        <a:cs typeface="ＭＳ Ｐゴシック"/>
      </a:majorFont>
      <a:minorFont>
        <a:latin typeface="Gotham Narrow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Gotham_tiedekunta_Valtiotieteellinen_20042016.potx" id="{9DAA14CB-A3AA-48F8-8D60-FFCD38B273C3}" vid="{71658647-3D1D-4539-A36B-A41253289C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953</Words>
  <Application>Microsoft Office PowerPoint</Application>
  <PresentationFormat>Laajakuva</PresentationFormat>
  <Paragraphs>125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Gotham narrow bold</vt:lpstr>
      <vt:lpstr>Gotham narrow bold</vt:lpstr>
      <vt:lpstr>Gotham Narrow Book</vt:lpstr>
      <vt:lpstr>Gotham-Bold</vt:lpstr>
      <vt:lpstr>Times New Roman</vt:lpstr>
      <vt:lpstr>HY_2016</vt:lpstr>
      <vt:lpstr>Office Theme</vt:lpstr>
      <vt:lpstr>PowerPoint-esitys</vt:lpstr>
      <vt:lpstr>introduction</vt:lpstr>
      <vt:lpstr>’work-family culture’ (thompson et al. 1999)</vt:lpstr>
      <vt:lpstr>Basic information of the researched factories</vt:lpstr>
      <vt:lpstr>Organisational time expectations that may interfere with family responsibilities</vt:lpstr>
      <vt:lpstr>Career consequences associated with utilising work-family benefits</vt:lpstr>
      <vt:lpstr>Managerial support for work-family balance</vt:lpstr>
      <vt:lpstr>Discussion</vt:lpstr>
      <vt:lpstr>references</vt:lpstr>
      <vt:lpstr>Questions / comments?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Nieminen, Hannu</dc:creator>
  <cp:lastModifiedBy>Sippola, Markku M</cp:lastModifiedBy>
  <cp:revision>95</cp:revision>
  <cp:lastPrinted>2018-08-27T17:00:12Z</cp:lastPrinted>
  <dcterms:created xsi:type="dcterms:W3CDTF">2018-08-15T09:39:02Z</dcterms:created>
  <dcterms:modified xsi:type="dcterms:W3CDTF">2019-09-26T05:44:39Z</dcterms:modified>
</cp:coreProperties>
</file>