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337" r:id="rId3"/>
    <p:sldId id="338" r:id="rId4"/>
    <p:sldId id="339" r:id="rId5"/>
    <p:sldId id="340" r:id="rId6"/>
    <p:sldId id="341" r:id="rId7"/>
    <p:sldId id="351" r:id="rId8"/>
    <p:sldId id="321" r:id="rId9"/>
    <p:sldId id="271" r:id="rId10"/>
    <p:sldId id="322" r:id="rId11"/>
    <p:sldId id="327" r:id="rId12"/>
    <p:sldId id="330" r:id="rId13"/>
    <p:sldId id="329" r:id="rId14"/>
    <p:sldId id="331" r:id="rId15"/>
    <p:sldId id="324" r:id="rId16"/>
    <p:sldId id="270" r:id="rId17"/>
    <p:sldId id="312" r:id="rId18"/>
    <p:sldId id="310" r:id="rId19"/>
    <p:sldId id="286" r:id="rId20"/>
    <p:sldId id="325" r:id="rId21"/>
    <p:sldId id="332" r:id="rId22"/>
    <p:sldId id="287" r:id="rId23"/>
    <p:sldId id="292" r:id="rId24"/>
    <p:sldId id="293" r:id="rId25"/>
    <p:sldId id="295" r:id="rId26"/>
    <p:sldId id="296" r:id="rId27"/>
    <p:sldId id="307" r:id="rId28"/>
    <p:sldId id="260" r:id="rId29"/>
    <p:sldId id="263" r:id="rId30"/>
    <p:sldId id="265" r:id="rId31"/>
    <p:sldId id="266" r:id="rId32"/>
    <p:sldId id="350" r:id="rId33"/>
    <p:sldId id="313" r:id="rId34"/>
    <p:sldId id="314" r:id="rId35"/>
    <p:sldId id="315" r:id="rId36"/>
    <p:sldId id="333" r:id="rId37"/>
    <p:sldId id="269" r:id="rId38"/>
    <p:sldId id="268" r:id="rId39"/>
    <p:sldId id="334" r:id="rId40"/>
    <p:sldId id="335" r:id="rId41"/>
    <p:sldId id="336" r:id="rId42"/>
    <p:sldId id="345" r:id="rId43"/>
    <p:sldId id="343" r:id="rId44"/>
    <p:sldId id="344" r:id="rId45"/>
    <p:sldId id="346" r:id="rId46"/>
    <p:sldId id="349" r:id="rId47"/>
    <p:sldId id="347" r:id="rId48"/>
    <p:sldId id="348"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581" y="-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551BED-D443-44F4-AC5A-5655A8070602}" type="datetimeFigureOut">
              <a:rPr lang="ru-RU" smtClean="0"/>
              <a:pPr/>
              <a:t>29.06.2020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694F6C-A391-4D03-9A77-299EAAD43A25}" type="slidenum">
              <a:rPr lang="ru-RU" smtClean="0"/>
              <a:pPr/>
              <a:t>‹#›</a:t>
            </a:fld>
            <a:endParaRPr lang="ru-RU"/>
          </a:p>
        </p:txBody>
      </p:sp>
    </p:spTree>
    <p:extLst>
      <p:ext uri="{BB962C8B-B14F-4D97-AF65-F5344CB8AC3E}">
        <p14:creationId xmlns:p14="http://schemas.microsoft.com/office/powerpoint/2010/main" val="307659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9B9AD03-83C1-4D53-82B9-AEEC103797FB}" type="slidenum">
              <a:rPr lang="ru-RU" smtClean="0">
                <a:solidFill>
                  <a:prstClr val="black"/>
                </a:solidFill>
              </a:rPr>
              <a:pPr/>
              <a:t>37</a:t>
            </a:fld>
            <a:endParaRPr lang="ru-RU">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7795ABA-55E4-4D85-93B8-3198EF9E6A6B}" type="slidenum">
              <a:rPr lang="ru-RU" smtClean="0">
                <a:solidFill>
                  <a:prstClr val="black"/>
                </a:solidFill>
              </a:rPr>
              <a:pPr/>
              <a:t>38</a:t>
            </a:fld>
            <a:endParaRPr lang="ru-RU">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0F37837-216F-46B3-AE0A-96C5E87D170C}" type="datetimeFigureOut">
              <a:rPr lang="ru-RU" smtClean="0"/>
              <a:pPr/>
              <a:t>29.06.2020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9D8910-0CFD-49EC-9774-34131E95830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F37837-216F-46B3-AE0A-96C5E87D170C}" type="datetimeFigureOut">
              <a:rPr lang="ru-RU" smtClean="0"/>
              <a:pPr/>
              <a:t>29.06.2020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9D8910-0CFD-49EC-9774-34131E95830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F37837-216F-46B3-AE0A-96C5E87D170C}" type="datetimeFigureOut">
              <a:rPr lang="ru-RU" smtClean="0"/>
              <a:pPr/>
              <a:t>29.06.2020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9D8910-0CFD-49EC-9774-34131E95830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F37837-216F-46B3-AE0A-96C5E87D170C}" type="datetimeFigureOut">
              <a:rPr lang="ru-RU" smtClean="0"/>
              <a:pPr/>
              <a:t>29.06.2020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9D8910-0CFD-49EC-9774-34131E95830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0F37837-216F-46B3-AE0A-96C5E87D170C}" type="datetimeFigureOut">
              <a:rPr lang="ru-RU" smtClean="0"/>
              <a:pPr/>
              <a:t>29.06.2020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9D8910-0CFD-49EC-9774-34131E95830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0F37837-216F-46B3-AE0A-96C5E87D170C}" type="datetimeFigureOut">
              <a:rPr lang="ru-RU" smtClean="0"/>
              <a:pPr/>
              <a:t>29.06.2020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9D8910-0CFD-49EC-9774-34131E95830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0F37837-216F-46B3-AE0A-96C5E87D170C}" type="datetimeFigureOut">
              <a:rPr lang="ru-RU" smtClean="0"/>
              <a:pPr/>
              <a:t>29.06.2020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B9D8910-0CFD-49EC-9774-34131E95830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0F37837-216F-46B3-AE0A-96C5E87D170C}" type="datetimeFigureOut">
              <a:rPr lang="ru-RU" smtClean="0"/>
              <a:pPr/>
              <a:t>29.06.2020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B9D8910-0CFD-49EC-9774-34131E95830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F37837-216F-46B3-AE0A-96C5E87D170C}" type="datetimeFigureOut">
              <a:rPr lang="ru-RU" smtClean="0"/>
              <a:pPr/>
              <a:t>29.06.2020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B9D8910-0CFD-49EC-9774-34131E95830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0F37837-216F-46B3-AE0A-96C5E87D170C}" type="datetimeFigureOut">
              <a:rPr lang="ru-RU" smtClean="0"/>
              <a:pPr/>
              <a:t>29.06.2020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9D8910-0CFD-49EC-9774-34131E95830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0F37837-216F-46B3-AE0A-96C5E87D170C}" type="datetimeFigureOut">
              <a:rPr lang="ru-RU" smtClean="0"/>
              <a:pPr/>
              <a:t>29.06.2020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9D8910-0CFD-49EC-9774-34131E95830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37837-216F-46B3-AE0A-96C5E87D170C}" type="datetimeFigureOut">
              <a:rPr lang="ru-RU" smtClean="0"/>
              <a:pPr/>
              <a:t>29.06.2020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9D8910-0CFD-49EC-9774-34131E95830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8"/>
            <a:ext cx="7772400" cy="1656184"/>
          </a:xfrm>
        </p:spPr>
        <p:txBody>
          <a:bodyPr>
            <a:noAutofit/>
          </a:bodyPr>
          <a:lstStyle/>
          <a:p>
            <a:r>
              <a:rPr lang="ru-RU" sz="3200" b="1" dirty="0" smtClean="0">
                <a:solidFill>
                  <a:srgbClr val="C00000"/>
                </a:solidFill>
              </a:rPr>
              <a:t>Современные «открытые организации» и русская артель</a:t>
            </a:r>
            <a:br>
              <a:rPr lang="ru-RU" sz="3200" b="1" dirty="0" smtClean="0">
                <a:solidFill>
                  <a:srgbClr val="C00000"/>
                </a:solidFill>
              </a:rPr>
            </a:br>
            <a:r>
              <a:rPr lang="ru-RU" sz="1800" dirty="0" smtClean="0">
                <a:solidFill>
                  <a:srgbClr val="C00000"/>
                </a:solidFill>
              </a:rPr>
              <a:t>М.В. Сухарев, ИЭ </a:t>
            </a:r>
            <a:r>
              <a:rPr lang="ru-RU" sz="1800" dirty="0" err="1" smtClean="0">
                <a:solidFill>
                  <a:srgbClr val="C00000"/>
                </a:solidFill>
              </a:rPr>
              <a:t>КарНЦ</a:t>
            </a:r>
            <a:r>
              <a:rPr lang="ru-RU" sz="1800" dirty="0" smtClean="0">
                <a:solidFill>
                  <a:srgbClr val="C00000"/>
                </a:solidFill>
              </a:rPr>
              <a:t> РАН</a:t>
            </a:r>
            <a:br>
              <a:rPr lang="ru-RU" sz="1800" dirty="0" smtClean="0">
                <a:solidFill>
                  <a:srgbClr val="C00000"/>
                </a:solidFill>
              </a:rPr>
            </a:br>
            <a:r>
              <a:rPr lang="ru-RU" sz="1800" dirty="0" smtClean="0">
                <a:solidFill>
                  <a:srgbClr val="C00000"/>
                </a:solidFill>
              </a:rPr>
              <a:t>2.07.2020 </a:t>
            </a:r>
            <a:r>
              <a:rPr lang="ru-RU" sz="1800" dirty="0" smtClean="0">
                <a:solidFill>
                  <a:srgbClr val="C00000"/>
                </a:solidFill>
              </a:rPr>
              <a:t>г. Петрозаводск</a:t>
            </a:r>
            <a:endParaRPr lang="ru-RU" sz="1800" dirty="0">
              <a:solidFill>
                <a:srgbClr val="C00000"/>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101" y="1988840"/>
            <a:ext cx="8209363" cy="4091854"/>
          </a:xfrm>
          <a:prstGeom prst="rect">
            <a:avLst/>
          </a:prstGeom>
        </p:spPr>
      </p:pic>
      <p:sp>
        <p:nvSpPr>
          <p:cNvPr id="5" name="TextBox 4"/>
          <p:cNvSpPr txBox="1"/>
          <p:nvPr/>
        </p:nvSpPr>
        <p:spPr>
          <a:xfrm>
            <a:off x="2411760" y="6080694"/>
            <a:ext cx="4428492" cy="369332"/>
          </a:xfrm>
          <a:prstGeom prst="rect">
            <a:avLst/>
          </a:prstGeom>
          <a:noFill/>
        </p:spPr>
        <p:txBody>
          <a:bodyPr wrap="square" rtlCol="0">
            <a:spAutoFit/>
          </a:bodyPr>
          <a:lstStyle/>
          <a:p>
            <a:r>
              <a:rPr lang="ru-RU" dirty="0" smtClean="0"/>
              <a:t>Рисунок с сайта : http://openwork.agency/</a:t>
            </a:r>
          </a:p>
        </p:txBody>
      </p:sp>
    </p:spTree>
    <p:extLst>
      <p:ext uri="{BB962C8B-B14F-4D97-AF65-F5344CB8AC3E}">
        <p14:creationId xmlns:p14="http://schemas.microsoft.com/office/powerpoint/2010/main" val="3718512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39552" y="404664"/>
            <a:ext cx="8229600" cy="648072"/>
          </a:xfrm>
        </p:spPr>
        <p:txBody>
          <a:bodyPr>
            <a:normAutofit fontScale="90000"/>
          </a:bodyPr>
          <a:lstStyle/>
          <a:p>
            <a:r>
              <a:rPr lang="ru-RU" sz="3600" b="1" dirty="0" smtClean="0">
                <a:solidFill>
                  <a:srgbClr val="C00000"/>
                </a:solidFill>
              </a:rPr>
              <a:t>Программы с открытым кодом</a:t>
            </a:r>
            <a:r>
              <a:rPr lang="ru-RU" sz="3600" b="1" dirty="0">
                <a:solidFill>
                  <a:srgbClr val="C00000"/>
                </a:solidFill>
              </a:rPr>
              <a:t>: движение </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6736" y="1124744"/>
            <a:ext cx="6101303" cy="4608512"/>
          </a:xfrm>
          <a:prstGeom prst="rect">
            <a:avLst/>
          </a:prstGeom>
        </p:spPr>
      </p:pic>
      <p:sp>
        <p:nvSpPr>
          <p:cNvPr id="2" name="TextBox 1"/>
          <p:cNvSpPr txBox="1"/>
          <p:nvPr/>
        </p:nvSpPr>
        <p:spPr>
          <a:xfrm>
            <a:off x="1331640" y="5877272"/>
            <a:ext cx="6552728" cy="738664"/>
          </a:xfrm>
          <a:prstGeom prst="rect">
            <a:avLst/>
          </a:prstGeom>
          <a:noFill/>
        </p:spPr>
        <p:txBody>
          <a:bodyPr wrap="square" rtlCol="0">
            <a:spAutoFit/>
          </a:bodyPr>
          <a:lstStyle/>
          <a:p>
            <a:r>
              <a:rPr lang="en-US" baseline="-25000" dirty="0"/>
              <a:t>Deshpande, Amit &amp; </a:t>
            </a:r>
            <a:r>
              <a:rPr lang="en-US" baseline="-25000" dirty="0" err="1"/>
              <a:t>Riehle</a:t>
            </a:r>
            <a:r>
              <a:rPr lang="en-US" baseline="-25000" dirty="0"/>
              <a:t>, Dirk. (2008). The Total Growth of </a:t>
            </a:r>
            <a:r>
              <a:rPr lang="en-US" baseline="-25000" dirty="0" smtClean="0"/>
              <a:t>Open Source</a:t>
            </a:r>
            <a:r>
              <a:rPr lang="en-US" baseline="-25000" dirty="0"/>
              <a:t>. International Federation for Information Processing </a:t>
            </a:r>
            <a:r>
              <a:rPr lang="en-US" baseline="-25000" dirty="0" smtClean="0"/>
              <a:t>Digital Library</a:t>
            </a:r>
            <a:r>
              <a:rPr lang="en-US" baseline="-25000" dirty="0"/>
              <a:t>; Open Source Development, Communities and Quality;. 275.</a:t>
            </a:r>
            <a:br>
              <a:rPr lang="en-US" baseline="-25000" dirty="0"/>
            </a:br>
            <a:r>
              <a:rPr lang="en-US" baseline="-25000" dirty="0"/>
              <a:t>10.1</a:t>
            </a:r>
            <a:r>
              <a:rPr lang="ru-RU" baseline="-25000" dirty="0"/>
              <a:t>007/978-0-387-09684-1.1</a:t>
            </a:r>
            <a:r>
              <a:rPr lang="en-US" baseline="-25000" dirty="0"/>
              <a:t>6</a:t>
            </a:r>
            <a:r>
              <a:rPr lang="en-US" baseline="-25000" dirty="0" smtClean="0"/>
              <a:t>.</a:t>
            </a:r>
            <a:endParaRPr lang="ru-RU" dirty="0"/>
          </a:p>
        </p:txBody>
      </p:sp>
    </p:spTree>
    <p:extLst>
      <p:ext uri="{BB962C8B-B14F-4D97-AF65-F5344CB8AC3E}">
        <p14:creationId xmlns:p14="http://schemas.microsoft.com/office/powerpoint/2010/main" val="2707047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39552" y="404664"/>
            <a:ext cx="8229600" cy="778098"/>
          </a:xfrm>
        </p:spPr>
        <p:txBody>
          <a:bodyPr>
            <a:normAutofit fontScale="90000"/>
          </a:bodyPr>
          <a:lstStyle/>
          <a:p>
            <a:r>
              <a:rPr lang="ru-RU" sz="3600" b="1" dirty="0" smtClean="0">
                <a:solidFill>
                  <a:srgbClr val="C00000"/>
                </a:solidFill>
              </a:rPr>
              <a:t>Программы с открытым кодом</a:t>
            </a:r>
            <a:r>
              <a:rPr lang="ru-RU" sz="3600" b="1" dirty="0">
                <a:solidFill>
                  <a:srgbClr val="C00000"/>
                </a:solidFill>
              </a:rPr>
              <a:t>: движение  </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434709"/>
            <a:ext cx="7560840" cy="3973641"/>
          </a:xfrm>
          <a:prstGeom prst="rect">
            <a:avLst/>
          </a:prstGeom>
        </p:spPr>
      </p:pic>
      <p:sp>
        <p:nvSpPr>
          <p:cNvPr id="3" name="TextBox 2"/>
          <p:cNvSpPr txBox="1"/>
          <p:nvPr/>
        </p:nvSpPr>
        <p:spPr>
          <a:xfrm>
            <a:off x="1547664" y="5733256"/>
            <a:ext cx="5256584" cy="338554"/>
          </a:xfrm>
          <a:prstGeom prst="rect">
            <a:avLst/>
          </a:prstGeom>
          <a:noFill/>
        </p:spPr>
        <p:txBody>
          <a:bodyPr wrap="square" rtlCol="0">
            <a:spAutoFit/>
          </a:bodyPr>
          <a:lstStyle/>
          <a:p>
            <a:r>
              <a:rPr lang="en-US" sz="1600" dirty="0"/>
              <a:t>http://android.mobile-review.com/image/2013/12/011.jpg</a:t>
            </a:r>
            <a:endParaRPr lang="ru-RU" sz="1600" dirty="0"/>
          </a:p>
        </p:txBody>
      </p:sp>
    </p:spTree>
    <p:extLst>
      <p:ext uri="{BB962C8B-B14F-4D97-AF65-F5344CB8AC3E}">
        <p14:creationId xmlns:p14="http://schemas.microsoft.com/office/powerpoint/2010/main" val="2242463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332657"/>
            <a:ext cx="7772400" cy="864096"/>
          </a:xfrm>
        </p:spPr>
        <p:txBody>
          <a:bodyPr>
            <a:normAutofit/>
          </a:bodyPr>
          <a:lstStyle/>
          <a:p>
            <a:r>
              <a:rPr lang="ru-RU" sz="3600" b="1" dirty="0" smtClean="0">
                <a:solidFill>
                  <a:srgbClr val="C00000"/>
                </a:solidFill>
              </a:rPr>
              <a:t>Проекты </a:t>
            </a:r>
            <a:r>
              <a:rPr lang="en-US" sz="3600" b="1" dirty="0" smtClean="0">
                <a:solidFill>
                  <a:srgbClr val="C00000"/>
                </a:solidFill>
              </a:rPr>
              <a:t>Open Source</a:t>
            </a:r>
            <a:r>
              <a:rPr lang="ru-RU" sz="3600" b="1" dirty="0" smtClean="0">
                <a:solidFill>
                  <a:srgbClr val="C00000"/>
                </a:solidFill>
              </a:rPr>
              <a:t>: цена вопроса</a:t>
            </a:r>
            <a:endParaRPr lang="ru-RU" sz="3600" b="1" dirty="0">
              <a:solidFill>
                <a:srgbClr val="C00000"/>
              </a:solidFill>
            </a:endParaRPr>
          </a:p>
        </p:txBody>
      </p:sp>
      <p:sp>
        <p:nvSpPr>
          <p:cNvPr id="3" name="Подзаголовок 2"/>
          <p:cNvSpPr>
            <a:spLocks noGrp="1"/>
          </p:cNvSpPr>
          <p:nvPr>
            <p:ph type="subTitle" idx="1"/>
          </p:nvPr>
        </p:nvSpPr>
        <p:spPr>
          <a:xfrm>
            <a:off x="755576" y="1196752"/>
            <a:ext cx="7776864" cy="5040560"/>
          </a:xfrm>
        </p:spPr>
        <p:txBody>
          <a:bodyPr>
            <a:normAutofit fontScale="85000" lnSpcReduction="10000"/>
          </a:bodyPr>
          <a:lstStyle/>
          <a:p>
            <a:r>
              <a:rPr lang="ru-RU" dirty="0" smtClean="0">
                <a:solidFill>
                  <a:srgbClr val="C00000"/>
                </a:solidFill>
              </a:rPr>
              <a:t>За счёт использования свободного программного обеспечения и привлечения волонтёров каждая из систем </a:t>
            </a:r>
            <a:r>
              <a:rPr lang="ru-RU" dirty="0" err="1" smtClean="0">
                <a:solidFill>
                  <a:srgbClr val="C00000"/>
                </a:solidFill>
              </a:rPr>
              <a:t>Linux</a:t>
            </a:r>
            <a:r>
              <a:rPr lang="ru-RU" dirty="0" smtClean="0">
                <a:solidFill>
                  <a:srgbClr val="C00000"/>
                </a:solidFill>
              </a:rPr>
              <a:t> обладает значительными программными возможностями, трудно реализуемыми в прочих моделях разработки: например, в 2008 году расчёты показывали, что для того, чтобы «с нуля» разработать систему, аналогичную </a:t>
            </a:r>
            <a:r>
              <a:rPr lang="ru-RU" dirty="0" err="1" smtClean="0">
                <a:solidFill>
                  <a:srgbClr val="C00000"/>
                </a:solidFill>
              </a:rPr>
              <a:t>Fedora</a:t>
            </a:r>
            <a:r>
              <a:rPr lang="ru-RU" dirty="0" smtClean="0">
                <a:solidFill>
                  <a:srgbClr val="C00000"/>
                </a:solidFill>
              </a:rPr>
              <a:t> 9, потребовалось бы затратить $10,8 млрд., а совокупная себестоимость только ядра </a:t>
            </a:r>
            <a:r>
              <a:rPr lang="ru-RU" dirty="0" err="1" smtClean="0">
                <a:solidFill>
                  <a:srgbClr val="C00000"/>
                </a:solidFill>
              </a:rPr>
              <a:t>Linux</a:t>
            </a:r>
            <a:r>
              <a:rPr lang="ru-RU" dirty="0" smtClean="0">
                <a:solidFill>
                  <a:srgbClr val="C00000"/>
                </a:solidFill>
              </a:rPr>
              <a:t> оценивалась в сумму более $1,4 </a:t>
            </a:r>
            <a:r>
              <a:rPr lang="ru-RU" dirty="0" err="1" smtClean="0">
                <a:solidFill>
                  <a:srgbClr val="C00000"/>
                </a:solidFill>
              </a:rPr>
              <a:t>млрд</a:t>
            </a:r>
            <a:r>
              <a:rPr lang="ru-RU" dirty="0" smtClean="0">
                <a:solidFill>
                  <a:srgbClr val="C00000"/>
                </a:solidFill>
              </a:rPr>
              <a:t>, притом только за 2008 год она увеличилась на $315 млн., совокупный труд оценён в размере 73 тыс. </a:t>
            </a:r>
            <a:r>
              <a:rPr lang="ru-RU" dirty="0" err="1" smtClean="0">
                <a:solidFill>
                  <a:srgbClr val="C00000"/>
                </a:solidFill>
              </a:rPr>
              <a:t>человеко-лет</a:t>
            </a:r>
            <a:r>
              <a:rPr lang="ru-RU" dirty="0" smtClean="0">
                <a:solidFill>
                  <a:srgbClr val="C00000"/>
                </a:solidFill>
              </a:rPr>
              <a:t> (</a:t>
            </a:r>
            <a:r>
              <a:rPr lang="en-US" dirty="0" smtClean="0">
                <a:solidFill>
                  <a:srgbClr val="C00000"/>
                </a:solidFill>
              </a:rPr>
              <a:t>Wikipedia)</a:t>
            </a:r>
            <a:r>
              <a:rPr lang="ru-RU" dirty="0" smtClean="0">
                <a:solidFill>
                  <a:srgbClr val="C00000"/>
                </a:solidFill>
              </a:rPr>
              <a:t>. </a:t>
            </a:r>
            <a:endParaRPr lang="ru-RU" dirty="0">
              <a:solidFill>
                <a:srgbClr val="C00000"/>
              </a:solidFill>
            </a:endParaRPr>
          </a:p>
        </p:txBody>
      </p:sp>
    </p:spTree>
    <p:extLst>
      <p:ext uri="{BB962C8B-B14F-4D97-AF65-F5344CB8AC3E}">
        <p14:creationId xmlns:p14="http://schemas.microsoft.com/office/powerpoint/2010/main" val="226559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556792"/>
            <a:ext cx="8229600" cy="4752528"/>
          </a:xfrm>
          <a:ln>
            <a:solidFill>
              <a:schemeClr val="accent1"/>
            </a:solidFill>
          </a:ln>
        </p:spPr>
        <p:txBody>
          <a:bodyPr>
            <a:normAutofit/>
          </a:bodyPr>
          <a:lstStyle/>
          <a:p>
            <a:pPr marL="0" indent="0" algn="ctr">
              <a:buNone/>
            </a:pPr>
            <a:r>
              <a:rPr lang="ru-RU" dirty="0" smtClean="0">
                <a:solidFill>
                  <a:srgbClr val="C00000"/>
                </a:solidFill>
              </a:rPr>
              <a:t>«Действительно, </a:t>
            </a:r>
            <a:r>
              <a:rPr lang="ru-RU" dirty="0" err="1" smtClean="0">
                <a:solidFill>
                  <a:srgbClr val="C00000"/>
                </a:solidFill>
              </a:rPr>
              <a:t>Open</a:t>
            </a:r>
            <a:r>
              <a:rPr lang="ru-RU" dirty="0" smtClean="0">
                <a:solidFill>
                  <a:srgbClr val="C00000"/>
                </a:solidFill>
              </a:rPr>
              <a:t> Source-проекты часто являются площадкой для исследований и генерации передовых инноваций, которые затем включаются в продукты для конечных пользователей, разрабатываемые и коммерчески поддерживаемые конкретными </a:t>
            </a:r>
            <a:r>
              <a:rPr lang="ru-RU" dirty="0" err="1" smtClean="0">
                <a:solidFill>
                  <a:srgbClr val="C00000"/>
                </a:solidFill>
              </a:rPr>
              <a:t>вендорами</a:t>
            </a:r>
            <a:r>
              <a:rPr lang="ru-RU" dirty="0" smtClean="0">
                <a:solidFill>
                  <a:srgbClr val="C00000"/>
                </a:solidFill>
              </a:rPr>
              <a:t>» (Владимир </a:t>
            </a:r>
            <a:r>
              <a:rPr lang="ru-RU" dirty="0" err="1" smtClean="0">
                <a:solidFill>
                  <a:srgbClr val="C00000"/>
                </a:solidFill>
              </a:rPr>
              <a:t>Рубанов</a:t>
            </a:r>
            <a:r>
              <a:rPr lang="ru-RU" dirty="0" smtClean="0">
                <a:solidFill>
                  <a:srgbClr val="C00000"/>
                </a:solidFill>
              </a:rPr>
              <a:t>, управляющий директор, “</a:t>
            </a:r>
            <a:r>
              <a:rPr lang="ru-RU" dirty="0" err="1" smtClean="0">
                <a:solidFill>
                  <a:srgbClr val="C00000"/>
                </a:solidFill>
              </a:rPr>
              <a:t>Росплатформа</a:t>
            </a:r>
            <a:r>
              <a:rPr lang="ru-RU" dirty="0" smtClean="0">
                <a:solidFill>
                  <a:srgbClr val="C00000"/>
                </a:solidFill>
              </a:rPr>
              <a:t>”)</a:t>
            </a:r>
            <a:endParaRPr lang="ru-RU" dirty="0">
              <a:solidFill>
                <a:srgbClr val="C00000"/>
              </a:solidFill>
            </a:endParaRPr>
          </a:p>
        </p:txBody>
      </p:sp>
      <p:sp>
        <p:nvSpPr>
          <p:cNvPr id="4" name="Заголовок 1"/>
          <p:cNvSpPr>
            <a:spLocks noGrp="1"/>
          </p:cNvSpPr>
          <p:nvPr>
            <p:ph type="title"/>
          </p:nvPr>
        </p:nvSpPr>
        <p:spPr>
          <a:xfrm>
            <a:off x="539552" y="404664"/>
            <a:ext cx="8229600" cy="1080120"/>
          </a:xfrm>
        </p:spPr>
        <p:txBody>
          <a:bodyPr>
            <a:normAutofit fontScale="90000"/>
          </a:bodyPr>
          <a:lstStyle/>
          <a:p>
            <a:r>
              <a:rPr lang="ru-RU" sz="3600" b="1" dirty="0" smtClean="0">
                <a:solidFill>
                  <a:srgbClr val="C00000"/>
                </a:solidFill>
              </a:rPr>
              <a:t>Проекты с открытым кодом: двигатель инноваций </a:t>
            </a:r>
            <a:endParaRPr lang="ru-RU" sz="3600" b="1" dirty="0">
              <a:solidFill>
                <a:srgbClr val="C00000"/>
              </a:solidFill>
            </a:endParaRPr>
          </a:p>
        </p:txBody>
      </p:sp>
    </p:spTree>
    <p:extLst>
      <p:ext uri="{BB962C8B-B14F-4D97-AF65-F5344CB8AC3E}">
        <p14:creationId xmlns:p14="http://schemas.microsoft.com/office/powerpoint/2010/main" val="3069383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60648"/>
            <a:ext cx="6419056" cy="720080"/>
          </a:xfrm>
        </p:spPr>
        <p:txBody>
          <a:bodyPr>
            <a:normAutofit/>
          </a:bodyPr>
          <a:lstStyle/>
          <a:p>
            <a:r>
              <a:rPr lang="ru-RU" sz="3600" b="1" dirty="0" smtClean="0">
                <a:solidFill>
                  <a:srgbClr val="C00000"/>
                </a:solidFill>
              </a:rPr>
              <a:t>Бесплатное покупается…</a:t>
            </a:r>
            <a:endParaRPr lang="ru-RU" sz="3600" b="1" dirty="0">
              <a:solidFill>
                <a:srgbClr val="C00000"/>
              </a:solidFill>
            </a:endParaRPr>
          </a:p>
        </p:txBody>
      </p:sp>
      <p:sp>
        <p:nvSpPr>
          <p:cNvPr id="3" name="Объект 2"/>
          <p:cNvSpPr>
            <a:spLocks noGrp="1"/>
          </p:cNvSpPr>
          <p:nvPr>
            <p:ph idx="1"/>
          </p:nvPr>
        </p:nvSpPr>
        <p:spPr>
          <a:xfrm>
            <a:off x="457200" y="1268760"/>
            <a:ext cx="8229600" cy="5040560"/>
          </a:xfrm>
        </p:spPr>
        <p:txBody>
          <a:bodyPr>
            <a:normAutofit fontScale="70000" lnSpcReduction="20000"/>
          </a:bodyPr>
          <a:lstStyle/>
          <a:p>
            <a:pPr>
              <a:spcAft>
                <a:spcPts val="1200"/>
              </a:spcAft>
            </a:pPr>
            <a:r>
              <a:rPr lang="ru-RU" sz="3100" dirty="0" smtClean="0">
                <a:solidFill>
                  <a:srgbClr val="C00000"/>
                </a:solidFill>
              </a:rPr>
              <a:t>В 2005 году </a:t>
            </a:r>
            <a:r>
              <a:rPr lang="en-US" sz="3100" dirty="0" err="1" smtClean="0">
                <a:solidFill>
                  <a:srgbClr val="C00000"/>
                </a:solidFill>
              </a:rPr>
              <a:t>Gogle</a:t>
            </a:r>
            <a:r>
              <a:rPr lang="en-US" sz="3100" dirty="0" smtClean="0">
                <a:solidFill>
                  <a:srgbClr val="C00000"/>
                </a:solidFill>
              </a:rPr>
              <a:t> </a:t>
            </a:r>
            <a:r>
              <a:rPr lang="ru-RU" sz="3100" dirty="0" smtClean="0">
                <a:solidFill>
                  <a:srgbClr val="C00000"/>
                </a:solidFill>
              </a:rPr>
              <a:t>покупает за </a:t>
            </a:r>
            <a:r>
              <a:rPr lang="en-US" sz="3100" dirty="0" smtClean="0">
                <a:solidFill>
                  <a:srgbClr val="C00000"/>
                </a:solidFill>
              </a:rPr>
              <a:t>$</a:t>
            </a:r>
            <a:r>
              <a:rPr lang="ru-RU" sz="3100" dirty="0" smtClean="0">
                <a:solidFill>
                  <a:srgbClr val="C00000"/>
                </a:solidFill>
              </a:rPr>
              <a:t>130 млн. компанию </a:t>
            </a:r>
            <a:r>
              <a:rPr lang="ru-RU" sz="3100" dirty="0" err="1" smtClean="0">
                <a:solidFill>
                  <a:srgbClr val="C00000"/>
                </a:solidFill>
              </a:rPr>
              <a:t>Android</a:t>
            </a:r>
            <a:r>
              <a:rPr lang="ru-RU" sz="3100" dirty="0" smtClean="0">
                <a:solidFill>
                  <a:srgbClr val="C00000"/>
                </a:solidFill>
              </a:rPr>
              <a:t>, </a:t>
            </a:r>
            <a:r>
              <a:rPr lang="ru-RU" sz="3100" dirty="0" err="1" smtClean="0">
                <a:solidFill>
                  <a:srgbClr val="C00000"/>
                </a:solidFill>
              </a:rPr>
              <a:t>Inc</a:t>
            </a:r>
            <a:r>
              <a:rPr lang="ru-RU" sz="3100" dirty="0" smtClean="0">
                <a:solidFill>
                  <a:srgbClr val="C00000"/>
                </a:solidFill>
              </a:rPr>
              <a:t>. На этой основе создается операционная система для смартфонов, которая должна быть способна конкурировать с </a:t>
            </a:r>
            <a:r>
              <a:rPr lang="en-US" sz="3100" dirty="0" err="1" smtClean="0">
                <a:solidFill>
                  <a:srgbClr val="C00000"/>
                </a:solidFill>
              </a:rPr>
              <a:t>iOS</a:t>
            </a:r>
            <a:r>
              <a:rPr lang="en-US" sz="3100" dirty="0" smtClean="0">
                <a:solidFill>
                  <a:srgbClr val="C00000"/>
                </a:solidFill>
              </a:rPr>
              <a:t> </a:t>
            </a:r>
            <a:r>
              <a:rPr lang="ru-RU" sz="3100" dirty="0" smtClean="0">
                <a:solidFill>
                  <a:srgbClr val="C00000"/>
                </a:solidFill>
              </a:rPr>
              <a:t>от </a:t>
            </a:r>
            <a:r>
              <a:rPr lang="en-US" sz="3100" dirty="0" smtClean="0">
                <a:solidFill>
                  <a:srgbClr val="C00000"/>
                </a:solidFill>
              </a:rPr>
              <a:t>Apple</a:t>
            </a:r>
            <a:r>
              <a:rPr lang="ru-RU" sz="3100" dirty="0" smtClean="0">
                <a:solidFill>
                  <a:srgbClr val="C00000"/>
                </a:solidFill>
              </a:rPr>
              <a:t>. При этом, хотя ОС принадлежит коммерческой фирме, исходный код остается открытым и свободным для использования. </a:t>
            </a:r>
          </a:p>
          <a:p>
            <a:pPr>
              <a:spcAft>
                <a:spcPts val="1200"/>
              </a:spcAft>
            </a:pPr>
            <a:r>
              <a:rPr lang="ru-RU" sz="3100" dirty="0" smtClean="0">
                <a:solidFill>
                  <a:srgbClr val="C00000"/>
                </a:solidFill>
              </a:rPr>
              <a:t>В 2009 корпорация </a:t>
            </a:r>
            <a:r>
              <a:rPr lang="ru-RU" sz="3100" dirty="0" err="1" smtClean="0">
                <a:solidFill>
                  <a:srgbClr val="C00000"/>
                </a:solidFill>
              </a:rPr>
              <a:t>Oracle</a:t>
            </a:r>
            <a:r>
              <a:rPr lang="ru-RU" sz="3100" dirty="0" smtClean="0">
                <a:solidFill>
                  <a:srgbClr val="C00000"/>
                </a:solidFill>
              </a:rPr>
              <a:t> году купила проект СУБД </a:t>
            </a:r>
            <a:r>
              <a:rPr lang="ru-RU" sz="3100" dirty="0" err="1" smtClean="0">
                <a:solidFill>
                  <a:srgbClr val="C00000"/>
                </a:solidFill>
              </a:rPr>
              <a:t>MySQL</a:t>
            </a:r>
            <a:r>
              <a:rPr lang="ru-RU" sz="3100" dirty="0" smtClean="0">
                <a:solidFill>
                  <a:srgbClr val="C00000"/>
                </a:solidFill>
              </a:rPr>
              <a:t> за $7,4 млрд. </a:t>
            </a:r>
            <a:endParaRPr lang="ru-RU" b="1" dirty="0" smtClean="0">
              <a:solidFill>
                <a:srgbClr val="C00000"/>
              </a:solidFill>
            </a:endParaRPr>
          </a:p>
          <a:p>
            <a:pPr marL="0" indent="0">
              <a:spcAft>
                <a:spcPts val="1200"/>
              </a:spcAft>
              <a:buNone/>
            </a:pPr>
            <a:r>
              <a:rPr lang="ru-RU" dirty="0" smtClean="0">
                <a:solidFill>
                  <a:srgbClr val="C00000"/>
                </a:solidFill>
              </a:rPr>
              <a:t>2018 год: знаковые покупки</a:t>
            </a:r>
          </a:p>
          <a:p>
            <a:pPr>
              <a:spcAft>
                <a:spcPts val="1200"/>
              </a:spcAft>
            </a:pPr>
            <a:r>
              <a:rPr lang="en-US" dirty="0" smtClean="0">
                <a:solidFill>
                  <a:srgbClr val="C00000"/>
                </a:solidFill>
              </a:rPr>
              <a:t>Microsoft Corp.</a:t>
            </a:r>
            <a:r>
              <a:rPr lang="ru-RU" dirty="0" smtClean="0">
                <a:solidFill>
                  <a:srgbClr val="C00000"/>
                </a:solidFill>
              </a:rPr>
              <a:t> купила крупнейший сервис </a:t>
            </a:r>
            <a:r>
              <a:rPr lang="ru-RU" dirty="0">
                <a:solidFill>
                  <a:srgbClr val="C00000"/>
                </a:solidFill>
              </a:rPr>
              <a:t>для хранения кода и совместной разработки </a:t>
            </a:r>
            <a:r>
              <a:rPr lang="ru-RU" dirty="0" smtClean="0">
                <a:solidFill>
                  <a:srgbClr val="C00000"/>
                </a:solidFill>
              </a:rPr>
              <a:t>IT-проектов</a:t>
            </a:r>
            <a:r>
              <a:rPr lang="ru-RU" dirty="0">
                <a:solidFill>
                  <a:srgbClr val="C00000"/>
                </a:solidFill>
              </a:rPr>
              <a:t> </a:t>
            </a:r>
            <a:r>
              <a:rPr lang="en-US" dirty="0" smtClean="0">
                <a:solidFill>
                  <a:srgbClr val="C00000"/>
                </a:solidFill>
              </a:rPr>
              <a:t>GitHub </a:t>
            </a:r>
            <a:r>
              <a:rPr lang="ru-RU" dirty="0" smtClean="0">
                <a:solidFill>
                  <a:srgbClr val="C00000"/>
                </a:solidFill>
              </a:rPr>
              <a:t>за </a:t>
            </a:r>
            <a:r>
              <a:rPr lang="en-US" dirty="0">
                <a:solidFill>
                  <a:srgbClr val="C00000"/>
                </a:solidFill>
              </a:rPr>
              <a:t>$</a:t>
            </a:r>
            <a:r>
              <a:rPr lang="ru-RU" dirty="0" smtClean="0">
                <a:solidFill>
                  <a:srgbClr val="C00000"/>
                </a:solidFill>
              </a:rPr>
              <a:t>7,5 млрд.</a:t>
            </a:r>
          </a:p>
          <a:p>
            <a:pPr>
              <a:spcAft>
                <a:spcPts val="1200"/>
              </a:spcAft>
            </a:pPr>
            <a:r>
              <a:rPr lang="ru-RU" dirty="0">
                <a:solidFill>
                  <a:srgbClr val="C00000"/>
                </a:solidFill>
              </a:rPr>
              <a:t>IBM купила </a:t>
            </a:r>
            <a:r>
              <a:rPr lang="en-US" dirty="0" smtClean="0">
                <a:solidFill>
                  <a:srgbClr val="C00000"/>
                </a:solidFill>
              </a:rPr>
              <a:t>R</a:t>
            </a:r>
            <a:r>
              <a:rPr lang="ru-RU" dirty="0" err="1" smtClean="0">
                <a:solidFill>
                  <a:srgbClr val="C00000"/>
                </a:solidFill>
              </a:rPr>
              <a:t>ed</a:t>
            </a:r>
            <a:r>
              <a:rPr lang="ru-RU" dirty="0" smtClean="0">
                <a:solidFill>
                  <a:srgbClr val="C00000"/>
                </a:solidFill>
              </a:rPr>
              <a:t> </a:t>
            </a:r>
            <a:r>
              <a:rPr lang="ru-RU" dirty="0" err="1">
                <a:solidFill>
                  <a:srgbClr val="C00000"/>
                </a:solidFill>
              </a:rPr>
              <a:t>Hat</a:t>
            </a:r>
            <a:r>
              <a:rPr lang="ru-RU" dirty="0">
                <a:solidFill>
                  <a:srgbClr val="C00000"/>
                </a:solidFill>
              </a:rPr>
              <a:t> </a:t>
            </a:r>
            <a:r>
              <a:rPr lang="ru-RU" dirty="0" err="1">
                <a:solidFill>
                  <a:srgbClr val="C00000"/>
                </a:solidFill>
              </a:rPr>
              <a:t>Software</a:t>
            </a:r>
            <a:r>
              <a:rPr lang="ru-RU" dirty="0">
                <a:solidFill>
                  <a:srgbClr val="C00000"/>
                </a:solidFill>
              </a:rPr>
              <a:t> </a:t>
            </a:r>
            <a:r>
              <a:rPr lang="ru-RU" dirty="0" smtClean="0">
                <a:solidFill>
                  <a:srgbClr val="C00000"/>
                </a:solidFill>
              </a:rPr>
              <a:t>- разработчика ОС на </a:t>
            </a:r>
            <a:r>
              <a:rPr lang="ru-RU" dirty="0">
                <a:solidFill>
                  <a:srgbClr val="C00000"/>
                </a:solidFill>
              </a:rPr>
              <a:t>базе </a:t>
            </a:r>
            <a:r>
              <a:rPr lang="ru-RU" dirty="0" err="1" smtClean="0">
                <a:solidFill>
                  <a:srgbClr val="C00000"/>
                </a:solidFill>
              </a:rPr>
              <a:t>Linux</a:t>
            </a:r>
            <a:r>
              <a:rPr lang="ru-RU" dirty="0" smtClean="0">
                <a:solidFill>
                  <a:srgbClr val="C00000"/>
                </a:solidFill>
              </a:rPr>
              <a:t>. </a:t>
            </a:r>
            <a:r>
              <a:rPr lang="ru-RU" dirty="0">
                <a:solidFill>
                  <a:srgbClr val="C00000"/>
                </a:solidFill>
              </a:rPr>
              <a:t>Сумма сделки </a:t>
            </a:r>
            <a:r>
              <a:rPr lang="ru-RU" dirty="0" smtClean="0">
                <a:solidFill>
                  <a:srgbClr val="C00000"/>
                </a:solidFill>
              </a:rPr>
              <a:t>$</a:t>
            </a:r>
            <a:r>
              <a:rPr lang="ru-RU" dirty="0">
                <a:solidFill>
                  <a:srgbClr val="C00000"/>
                </a:solidFill>
              </a:rPr>
              <a:t>34 </a:t>
            </a:r>
            <a:r>
              <a:rPr lang="ru-RU" dirty="0" smtClean="0">
                <a:solidFill>
                  <a:srgbClr val="C00000"/>
                </a:solidFill>
              </a:rPr>
              <a:t>млрд. </a:t>
            </a:r>
            <a:r>
              <a:rPr lang="ru-RU" dirty="0">
                <a:solidFill>
                  <a:srgbClr val="C00000"/>
                </a:solidFill>
              </a:rPr>
              <a:t>Это самая крупная сделка в истории IBM.</a:t>
            </a:r>
            <a:endParaRPr lang="en-US" dirty="0" smtClean="0">
              <a:solidFill>
                <a:srgbClr val="C00000"/>
              </a:solidFill>
            </a:endParaRPr>
          </a:p>
          <a:p>
            <a:endParaRPr lang="ru-RU" dirty="0"/>
          </a:p>
        </p:txBody>
      </p:sp>
    </p:spTree>
    <p:extLst>
      <p:ext uri="{BB962C8B-B14F-4D97-AF65-F5344CB8AC3E}">
        <p14:creationId xmlns:p14="http://schemas.microsoft.com/office/powerpoint/2010/main" val="2151437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4000" dirty="0" smtClean="0">
                <a:solidFill>
                  <a:srgbClr val="C00000"/>
                </a:solidFill>
              </a:rPr>
              <a:t>Отчуждение</a:t>
            </a:r>
            <a:endParaRPr lang="ru-RU" sz="4000" dirty="0">
              <a:solidFill>
                <a:srgbClr val="C00000"/>
              </a:solidFill>
            </a:endParaRPr>
          </a:p>
        </p:txBody>
      </p:sp>
      <p:pic>
        <p:nvPicPr>
          <p:cNvPr id="5" name="Рисунок 4" descr="Alientation.jpg"/>
          <p:cNvPicPr>
            <a:picLocks noChangeAspect="1"/>
          </p:cNvPicPr>
          <p:nvPr/>
        </p:nvPicPr>
        <p:blipFill>
          <a:blip r:embed="rId2" cstate="print"/>
          <a:stretch>
            <a:fillRect/>
          </a:stretch>
        </p:blipFill>
        <p:spPr>
          <a:xfrm>
            <a:off x="827584" y="1340768"/>
            <a:ext cx="7552838" cy="424847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a:bodyPr>
          <a:lstStyle/>
          <a:p>
            <a:r>
              <a:rPr lang="ru-RU" sz="3200" dirty="0" smtClean="0">
                <a:solidFill>
                  <a:srgbClr val="C00000"/>
                </a:solidFill>
              </a:rPr>
              <a:t>Третий тезис: открытые сетевые организации (артели) являются естественной для человека формой творческого труда</a:t>
            </a:r>
            <a:endParaRPr lang="ru-RU" sz="3200" dirty="0">
              <a:solidFill>
                <a:srgbClr val="C00000"/>
              </a:solidFill>
            </a:endParaRPr>
          </a:p>
        </p:txBody>
      </p:sp>
      <p:sp>
        <p:nvSpPr>
          <p:cNvPr id="3" name="Содержимое 2"/>
          <p:cNvSpPr>
            <a:spLocks noGrp="1"/>
          </p:cNvSpPr>
          <p:nvPr>
            <p:ph idx="1"/>
          </p:nvPr>
        </p:nvSpPr>
        <p:spPr>
          <a:xfrm>
            <a:off x="467544" y="2132856"/>
            <a:ext cx="8229600" cy="4032448"/>
          </a:xfrm>
        </p:spPr>
        <p:txBody>
          <a:bodyPr>
            <a:noAutofit/>
          </a:bodyPr>
          <a:lstStyle/>
          <a:p>
            <a:pPr marL="324000" indent="0">
              <a:lnSpc>
                <a:spcPct val="120000"/>
              </a:lnSpc>
              <a:spcBef>
                <a:spcPts val="0"/>
              </a:spcBef>
              <a:buNone/>
            </a:pPr>
            <a:r>
              <a:rPr lang="ru-RU" sz="1800" dirty="0">
                <a:solidFill>
                  <a:srgbClr val="C00000"/>
                </a:solidFill>
              </a:rPr>
              <a:t>...предмет, производимый трудом, его продукт, противостоит труду как некое чуждое существо, как сила, не зависящая от производителя. Продукт труда есть труд, закрепленный в некотором предмете, овеществленный в нем, это есть </a:t>
            </a:r>
            <a:r>
              <a:rPr lang="ru-RU" sz="1800" dirty="0" err="1">
                <a:solidFill>
                  <a:srgbClr val="C00000"/>
                </a:solidFill>
              </a:rPr>
              <a:t>опредмечивание</a:t>
            </a:r>
            <a:r>
              <a:rPr lang="ru-RU" sz="1800" dirty="0">
                <a:solidFill>
                  <a:srgbClr val="C00000"/>
                </a:solidFill>
              </a:rPr>
              <a:t> труда. Осуществление труда есть его </a:t>
            </a:r>
            <a:r>
              <a:rPr lang="ru-RU" sz="1800" dirty="0" err="1">
                <a:solidFill>
                  <a:srgbClr val="C00000"/>
                </a:solidFill>
              </a:rPr>
              <a:t>опредмечивание</a:t>
            </a:r>
            <a:r>
              <a:rPr lang="ru-RU" sz="1800" dirty="0">
                <a:solidFill>
                  <a:srgbClr val="C00000"/>
                </a:solidFill>
              </a:rPr>
              <a:t>. При тех порядках, которые предполагаются политической экономией, это осуществление труда, это его претворение в действительность выступает как выключение рабочего из действительности, </a:t>
            </a:r>
            <a:r>
              <a:rPr lang="ru-RU" sz="1800" dirty="0" err="1">
                <a:solidFill>
                  <a:srgbClr val="C00000"/>
                </a:solidFill>
              </a:rPr>
              <a:t>опредмечивание</a:t>
            </a:r>
            <a:r>
              <a:rPr lang="ru-RU" sz="1800" dirty="0">
                <a:solidFill>
                  <a:srgbClr val="C00000"/>
                </a:solidFill>
              </a:rPr>
              <a:t> выступает как утрата предмета и закабаление предметом, освоение предмета как отчуждение... Все эти следствия уже заключены в том определении, что рабочий относится к продукту своего труда как к чужому предмету</a:t>
            </a:r>
            <a:r>
              <a:rPr lang="ru-RU" sz="1800" dirty="0" smtClean="0">
                <a:solidFill>
                  <a:srgbClr val="C00000"/>
                </a:solidFill>
              </a:rPr>
              <a:t>.</a:t>
            </a:r>
          </a:p>
          <a:p>
            <a:pPr>
              <a:buNone/>
            </a:pPr>
            <a:endParaRPr lang="ru-RU" sz="1800" dirty="0">
              <a:solidFill>
                <a:srgbClr val="C00000"/>
              </a:solidFill>
            </a:endParaRPr>
          </a:p>
          <a:p>
            <a:pPr algn="ctr">
              <a:buNone/>
            </a:pPr>
            <a:r>
              <a:rPr lang="ru-RU" sz="1800" i="1" dirty="0" smtClean="0">
                <a:solidFill>
                  <a:srgbClr val="C00000"/>
                </a:solidFill>
              </a:rPr>
              <a:t>Маркс </a:t>
            </a:r>
            <a:r>
              <a:rPr lang="ru-RU" sz="1800" i="1" dirty="0">
                <a:solidFill>
                  <a:srgbClr val="C00000"/>
                </a:solidFill>
              </a:rPr>
              <a:t>К., Энгельс Ф. Соч. 2-е изд. Т. 42. С. </a:t>
            </a:r>
            <a:r>
              <a:rPr lang="ru-RU" sz="1800" i="1" dirty="0" smtClean="0">
                <a:solidFill>
                  <a:srgbClr val="C00000"/>
                </a:solidFill>
              </a:rPr>
              <a:t>90</a:t>
            </a:r>
            <a:endParaRPr lang="ru-RU" sz="1800" dirty="0">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260648"/>
            <a:ext cx="3960440" cy="720080"/>
          </a:xfrm>
        </p:spPr>
        <p:txBody>
          <a:bodyPr>
            <a:normAutofit/>
          </a:bodyPr>
          <a:lstStyle/>
          <a:p>
            <a:r>
              <a:rPr lang="ru-RU" sz="3600" dirty="0" smtClean="0">
                <a:solidFill>
                  <a:srgbClr val="C00000"/>
                </a:solidFill>
              </a:rPr>
              <a:t>Отчуждение</a:t>
            </a:r>
            <a:endParaRPr lang="ru-RU" sz="3600" dirty="0">
              <a:solidFill>
                <a:srgbClr val="C00000"/>
              </a:solidFill>
            </a:endParaRPr>
          </a:p>
        </p:txBody>
      </p:sp>
      <p:sp>
        <p:nvSpPr>
          <p:cNvPr id="3" name="Содержимое 2"/>
          <p:cNvSpPr>
            <a:spLocks noGrp="1"/>
          </p:cNvSpPr>
          <p:nvPr>
            <p:ph idx="1"/>
          </p:nvPr>
        </p:nvSpPr>
        <p:spPr>
          <a:xfrm>
            <a:off x="467544" y="980728"/>
            <a:ext cx="8229600" cy="5400600"/>
          </a:xfrm>
        </p:spPr>
        <p:txBody>
          <a:bodyPr>
            <a:normAutofit fontScale="92500" lnSpcReduction="20000"/>
          </a:bodyPr>
          <a:lstStyle/>
          <a:p>
            <a:pPr marL="324000" indent="0">
              <a:lnSpc>
                <a:spcPct val="120000"/>
              </a:lnSpc>
              <a:spcBef>
                <a:spcPts val="0"/>
              </a:spcBef>
              <a:buNone/>
            </a:pPr>
            <a:r>
              <a:rPr lang="ru-RU" sz="2300" b="1" dirty="0" smtClean="0">
                <a:solidFill>
                  <a:srgbClr val="C00000"/>
                </a:solidFill>
              </a:rPr>
              <a:t>Эволюционно - когнитивная концепция отчуждения:</a:t>
            </a:r>
          </a:p>
          <a:p>
            <a:pPr marL="666900">
              <a:lnSpc>
                <a:spcPct val="120000"/>
              </a:lnSpc>
              <a:spcBef>
                <a:spcPts val="0"/>
              </a:spcBef>
            </a:pPr>
            <a:r>
              <a:rPr lang="ru-RU" sz="2300" dirty="0" smtClean="0">
                <a:solidFill>
                  <a:srgbClr val="C00000"/>
                </a:solidFill>
              </a:rPr>
              <a:t>эволюция общества на элементарном уровне происходит путем изобретения (создания мысленных моделей) новых артефактов, постепенно изменяющих способ производства, изобретения и конструирования, которые все больше идут путем коллективного творчества;</a:t>
            </a:r>
          </a:p>
          <a:p>
            <a:pPr marL="666900">
              <a:lnSpc>
                <a:spcPct val="120000"/>
              </a:lnSpc>
              <a:spcBef>
                <a:spcPts val="0"/>
              </a:spcBef>
            </a:pPr>
            <a:r>
              <a:rPr lang="ru-RU" sz="2300" dirty="0">
                <a:solidFill>
                  <a:srgbClr val="C00000"/>
                </a:solidFill>
              </a:rPr>
              <a:t>е</a:t>
            </a:r>
            <a:r>
              <a:rPr lang="ru-RU" sz="2300" dirty="0" smtClean="0">
                <a:solidFill>
                  <a:srgbClr val="C00000"/>
                </a:solidFill>
              </a:rPr>
              <a:t>стественный путь коллективного творчества – добровольный, интерактивный, предложение, критика, исправления и дополнения и, наконец, участие в реализации;</a:t>
            </a:r>
          </a:p>
          <a:p>
            <a:pPr marL="666900">
              <a:lnSpc>
                <a:spcPct val="120000"/>
              </a:lnSpc>
              <a:spcBef>
                <a:spcPts val="0"/>
              </a:spcBef>
            </a:pPr>
            <a:r>
              <a:rPr lang="ru-RU" sz="2300" dirty="0" smtClean="0">
                <a:solidFill>
                  <a:srgbClr val="C00000"/>
                </a:solidFill>
              </a:rPr>
              <a:t>когда разработчик решает задачу, которая ему не по душе, нет обсуждения, нет взаимодействия с другими разработчиками, реализация происходит без </a:t>
            </a:r>
            <a:r>
              <a:rPr lang="ru-RU" sz="2300" dirty="0" err="1" smtClean="0">
                <a:solidFill>
                  <a:srgbClr val="C00000"/>
                </a:solidFill>
              </a:rPr>
              <a:t>со-участия</a:t>
            </a:r>
            <a:r>
              <a:rPr lang="ru-RU" sz="2300" dirty="0" smtClean="0">
                <a:solidFill>
                  <a:srgbClr val="C00000"/>
                </a:solidFill>
              </a:rPr>
              <a:t> – происходит отчуждение от создания образа желательного будущего;</a:t>
            </a:r>
          </a:p>
          <a:p>
            <a:pPr marL="666900">
              <a:lnSpc>
                <a:spcPct val="120000"/>
              </a:lnSpc>
              <a:spcBef>
                <a:spcPts val="0"/>
              </a:spcBef>
            </a:pPr>
            <a:r>
              <a:rPr lang="ru-RU" sz="2300" dirty="0" smtClean="0">
                <a:solidFill>
                  <a:srgbClr val="C00000"/>
                </a:solidFill>
              </a:rPr>
              <a:t> творческий труд становится менее производительным, падает его качество, главное: коллектив не достигает того, на что способен.</a:t>
            </a:r>
          </a:p>
          <a:p>
            <a:pPr marL="666900">
              <a:lnSpc>
                <a:spcPct val="120000"/>
              </a:lnSpc>
              <a:spcBef>
                <a:spcPts val="0"/>
              </a:spcBef>
            </a:pPr>
            <a:endParaRPr lang="ru-RU" sz="2300" dirty="0">
              <a:solidFill>
                <a:srgbClr val="C00000"/>
              </a:solidFill>
            </a:endParaRPr>
          </a:p>
        </p:txBody>
      </p:sp>
    </p:spTree>
    <p:extLst>
      <p:ext uri="{BB962C8B-B14F-4D97-AF65-F5344CB8AC3E}">
        <p14:creationId xmlns:p14="http://schemas.microsoft.com/office/powerpoint/2010/main" val="3224731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332656"/>
            <a:ext cx="5184576" cy="720080"/>
          </a:xfrm>
        </p:spPr>
        <p:txBody>
          <a:bodyPr>
            <a:normAutofit fontScale="90000"/>
          </a:bodyPr>
          <a:lstStyle/>
          <a:p>
            <a:r>
              <a:rPr lang="ru-RU" dirty="0" err="1" smtClean="0">
                <a:solidFill>
                  <a:srgbClr val="C00000"/>
                </a:solidFill>
              </a:rPr>
              <a:t>Разотчуждение</a:t>
            </a:r>
            <a:endParaRPr lang="ru-RU" dirty="0">
              <a:solidFill>
                <a:srgbClr val="C00000"/>
              </a:solidFill>
            </a:endParaRPr>
          </a:p>
        </p:txBody>
      </p:sp>
      <p:sp>
        <p:nvSpPr>
          <p:cNvPr id="3" name="Объект 2"/>
          <p:cNvSpPr>
            <a:spLocks noGrp="1"/>
          </p:cNvSpPr>
          <p:nvPr>
            <p:ph idx="1"/>
          </p:nvPr>
        </p:nvSpPr>
        <p:spPr>
          <a:xfrm>
            <a:off x="457200" y="1196752"/>
            <a:ext cx="8229600" cy="4929411"/>
          </a:xfrm>
        </p:spPr>
        <p:txBody>
          <a:bodyPr>
            <a:normAutofit fontScale="70000" lnSpcReduction="20000"/>
          </a:bodyPr>
          <a:lstStyle/>
          <a:p>
            <a:pPr marL="0" indent="0">
              <a:lnSpc>
                <a:spcPct val="120000"/>
              </a:lnSpc>
              <a:buNone/>
            </a:pPr>
            <a:r>
              <a:rPr lang="ru-RU" dirty="0" smtClean="0">
                <a:solidFill>
                  <a:srgbClr val="C00000"/>
                </a:solidFill>
              </a:rPr>
              <a:t>«</a:t>
            </a:r>
            <a:r>
              <a:rPr lang="ru-RU" dirty="0" err="1">
                <a:solidFill>
                  <a:srgbClr val="C00000"/>
                </a:solidFill>
              </a:rPr>
              <a:t>разотчуждение</a:t>
            </a:r>
            <a:r>
              <a:rPr lang="ru-RU" dirty="0">
                <a:solidFill>
                  <a:srgbClr val="C00000"/>
                </a:solidFill>
              </a:rPr>
              <a:t>»  может  быть  определено  как  снятие  конкретно-исторических  </a:t>
            </a:r>
            <a:r>
              <a:rPr lang="ru-RU" dirty="0" smtClean="0">
                <a:solidFill>
                  <a:srgbClr val="C00000"/>
                </a:solidFill>
              </a:rPr>
              <a:t>форм отчуждения  </a:t>
            </a:r>
            <a:r>
              <a:rPr lang="ru-RU" dirty="0">
                <a:solidFill>
                  <a:srgbClr val="C00000"/>
                </a:solidFill>
              </a:rPr>
              <a:t>посредством  особого  вида  творческой  деятельности,  созидающей  не  только  некий  готовый  результат  («вещь»),  но  и  </a:t>
            </a:r>
            <a:r>
              <a:rPr lang="ru-RU" dirty="0" smtClean="0">
                <a:solidFill>
                  <a:srgbClr val="C00000"/>
                </a:solidFill>
              </a:rPr>
              <a:t>новое общественное  </a:t>
            </a:r>
            <a:r>
              <a:rPr lang="ru-RU" dirty="0">
                <a:solidFill>
                  <a:srgbClr val="C00000"/>
                </a:solidFill>
              </a:rPr>
              <a:t>отношение,  несущее  в  себе  развернутую  логику  его  сотворения  (становления).  Другими  словами,  </a:t>
            </a:r>
            <a:r>
              <a:rPr lang="ru-RU" dirty="0" err="1">
                <a:solidFill>
                  <a:srgbClr val="C00000"/>
                </a:solidFill>
              </a:rPr>
              <a:t>разотчуждение</a:t>
            </a:r>
            <a:r>
              <a:rPr lang="ru-RU" dirty="0">
                <a:solidFill>
                  <a:srgbClr val="C00000"/>
                </a:solidFill>
              </a:rPr>
              <a:t>  есть  такой  </a:t>
            </a:r>
            <a:r>
              <a:rPr lang="ru-RU" dirty="0" smtClean="0">
                <a:solidFill>
                  <a:srgbClr val="C00000"/>
                </a:solidFill>
              </a:rPr>
              <a:t>вид творческой </a:t>
            </a:r>
            <a:r>
              <a:rPr lang="ru-RU" dirty="0">
                <a:solidFill>
                  <a:srgbClr val="C00000"/>
                </a:solidFill>
              </a:rPr>
              <a:t>деятельности, результат которой, «овеществляясь» в том или ином социальном, культурном или художественном феномене, в то же </a:t>
            </a:r>
            <a:r>
              <a:rPr lang="ru-RU" dirty="0" smtClean="0">
                <a:solidFill>
                  <a:srgbClr val="C00000"/>
                </a:solidFill>
              </a:rPr>
              <a:t>самое время  </a:t>
            </a:r>
            <a:r>
              <a:rPr lang="ru-RU" dirty="0">
                <a:solidFill>
                  <a:srgbClr val="C00000"/>
                </a:solidFill>
              </a:rPr>
              <a:t>сохраняет  в  себе  логику  своего  становления,  т.е.  логику  самой  породившей  его  общественно-человеческой  деятельности.  </a:t>
            </a:r>
            <a:endParaRPr lang="ru-RU" dirty="0" smtClean="0">
              <a:solidFill>
                <a:srgbClr val="C00000"/>
              </a:solidFill>
            </a:endParaRPr>
          </a:p>
          <a:p>
            <a:pPr marL="0" indent="0">
              <a:buNone/>
            </a:pPr>
            <a:endParaRPr lang="ru-RU" sz="2300" dirty="0" smtClean="0"/>
          </a:p>
          <a:p>
            <a:pPr marL="0" indent="0">
              <a:buNone/>
            </a:pPr>
            <a:r>
              <a:rPr lang="ru-RU" sz="2300" dirty="0" smtClean="0"/>
              <a:t>Булавка-</a:t>
            </a:r>
            <a:r>
              <a:rPr lang="ru-RU" sz="2300" dirty="0" err="1" smtClean="0"/>
              <a:t>Бузгалина</a:t>
            </a:r>
            <a:r>
              <a:rPr lang="ru-RU" sz="2300" dirty="0" smtClean="0"/>
              <a:t> </a:t>
            </a:r>
            <a:r>
              <a:rPr lang="ru-RU" sz="2300" dirty="0"/>
              <a:t>Л.А. </a:t>
            </a:r>
            <a:r>
              <a:rPr lang="ru-RU" sz="2300" dirty="0" err="1"/>
              <a:t>Разотчуждение</a:t>
            </a:r>
            <a:r>
              <a:rPr lang="ru-RU" sz="2300" dirty="0"/>
              <a:t>: от философской абстракции к социокультурным практикам // Вопросы философии. 2018. № 6.</a:t>
            </a:r>
          </a:p>
        </p:txBody>
      </p:sp>
    </p:spTree>
    <p:extLst>
      <p:ext uri="{BB962C8B-B14F-4D97-AF65-F5344CB8AC3E}">
        <p14:creationId xmlns:p14="http://schemas.microsoft.com/office/powerpoint/2010/main" val="2530139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60649"/>
            <a:ext cx="7772400" cy="720079"/>
          </a:xfrm>
        </p:spPr>
        <p:txBody>
          <a:bodyPr>
            <a:normAutofit/>
          </a:bodyPr>
          <a:lstStyle/>
          <a:p>
            <a:r>
              <a:rPr lang="ru-RU" sz="3600" b="1" dirty="0" smtClean="0">
                <a:solidFill>
                  <a:srgbClr val="C00000"/>
                </a:solidFill>
              </a:rPr>
              <a:t>Открытость неизбежна </a:t>
            </a:r>
            <a:endParaRPr lang="ru-RU" sz="3600" b="1" dirty="0">
              <a:solidFill>
                <a:srgbClr val="C00000"/>
              </a:solidFill>
            </a:endParaRPr>
          </a:p>
        </p:txBody>
      </p:sp>
      <p:sp>
        <p:nvSpPr>
          <p:cNvPr id="3" name="Подзаголовок 2"/>
          <p:cNvSpPr>
            <a:spLocks noGrp="1"/>
          </p:cNvSpPr>
          <p:nvPr>
            <p:ph type="subTitle" idx="1"/>
          </p:nvPr>
        </p:nvSpPr>
        <p:spPr>
          <a:xfrm>
            <a:off x="467544" y="1052736"/>
            <a:ext cx="8352928" cy="5400600"/>
          </a:xfrm>
        </p:spPr>
        <p:txBody>
          <a:bodyPr>
            <a:noAutofit/>
          </a:bodyPr>
          <a:lstStyle/>
          <a:p>
            <a:r>
              <a:rPr lang="ru-RU" sz="2000" dirty="0" smtClean="0">
                <a:solidFill>
                  <a:srgbClr val="C00000"/>
                </a:solidFill>
              </a:rPr>
              <a:t>В </a:t>
            </a:r>
            <a:r>
              <a:rPr lang="ru-RU" sz="2000" dirty="0">
                <a:solidFill>
                  <a:srgbClr val="C00000"/>
                </a:solidFill>
              </a:rPr>
              <a:t>своей книге «Открытая организация: разжигаем энтузиазм и производительность» в 2015 году президент </a:t>
            </a:r>
            <a:r>
              <a:rPr lang="ru-RU" sz="2000" dirty="0" err="1">
                <a:solidFill>
                  <a:srgbClr val="C00000"/>
                </a:solidFill>
              </a:rPr>
              <a:t>Red</a:t>
            </a:r>
            <a:r>
              <a:rPr lang="ru-RU" sz="2000" dirty="0">
                <a:solidFill>
                  <a:srgbClr val="C00000"/>
                </a:solidFill>
              </a:rPr>
              <a:t> </a:t>
            </a:r>
            <a:r>
              <a:rPr lang="ru-RU" sz="2000" dirty="0" err="1">
                <a:solidFill>
                  <a:srgbClr val="C00000"/>
                </a:solidFill>
              </a:rPr>
              <a:t>Hat</a:t>
            </a:r>
            <a:r>
              <a:rPr lang="ru-RU" sz="2000" dirty="0">
                <a:solidFill>
                  <a:srgbClr val="C00000"/>
                </a:solidFill>
              </a:rPr>
              <a:t> Джим </a:t>
            </a:r>
            <a:r>
              <a:rPr lang="ru-RU" sz="2000" dirty="0" err="1">
                <a:solidFill>
                  <a:srgbClr val="C00000"/>
                </a:solidFill>
              </a:rPr>
              <a:t>Уайтхерст</a:t>
            </a:r>
            <a:r>
              <a:rPr lang="ru-RU" sz="2000" dirty="0">
                <a:solidFill>
                  <a:srgbClr val="C00000"/>
                </a:solidFill>
              </a:rPr>
              <a:t> без </a:t>
            </a:r>
            <a:r>
              <a:rPr lang="ru-RU" sz="2000" dirty="0" smtClean="0">
                <a:solidFill>
                  <a:srgbClr val="C00000"/>
                </a:solidFill>
              </a:rPr>
              <a:t>лишнего шума </a:t>
            </a:r>
            <a:r>
              <a:rPr lang="ru-RU" sz="2000" dirty="0">
                <a:solidFill>
                  <a:srgbClr val="C00000"/>
                </a:solidFill>
              </a:rPr>
              <a:t>предоставил нам одну из самых важных </a:t>
            </a:r>
            <a:r>
              <a:rPr lang="ru-RU" sz="2000" dirty="0" smtClean="0">
                <a:solidFill>
                  <a:srgbClr val="C00000"/>
                </a:solidFill>
              </a:rPr>
              <a:t>книг</a:t>
            </a:r>
            <a:r>
              <a:rPr lang="en-US" sz="2000" dirty="0" smtClean="0">
                <a:solidFill>
                  <a:srgbClr val="C00000"/>
                </a:solidFill>
              </a:rPr>
              <a:t> </a:t>
            </a:r>
            <a:r>
              <a:rPr lang="ru-RU" sz="2000" dirty="0" smtClean="0">
                <a:solidFill>
                  <a:srgbClr val="C00000"/>
                </a:solidFill>
              </a:rPr>
              <a:t>по управлению </a:t>
            </a:r>
            <a:r>
              <a:rPr lang="ru-RU" sz="2000" dirty="0">
                <a:solidFill>
                  <a:srgbClr val="C00000"/>
                </a:solidFill>
              </a:rPr>
              <a:t>за последние 20 лет. </a:t>
            </a:r>
            <a:r>
              <a:rPr lang="ru-RU" sz="2000" dirty="0" smtClean="0">
                <a:solidFill>
                  <a:srgbClr val="C00000"/>
                </a:solidFill>
              </a:rPr>
              <a:t>Развивая философию </a:t>
            </a:r>
            <a:r>
              <a:rPr lang="ru-RU" sz="2000" dirty="0">
                <a:solidFill>
                  <a:srgbClr val="C00000"/>
                </a:solidFill>
              </a:rPr>
              <a:t>бизнеса «с открытым исходным кодом», в которой </a:t>
            </a:r>
            <a:r>
              <a:rPr lang="ru-RU" sz="2000" dirty="0" err="1">
                <a:solidFill>
                  <a:srgbClr val="C00000"/>
                </a:solidFill>
              </a:rPr>
              <a:t>Red</a:t>
            </a:r>
            <a:r>
              <a:rPr lang="ru-RU" sz="2000" dirty="0">
                <a:solidFill>
                  <a:srgbClr val="C00000"/>
                </a:solidFill>
              </a:rPr>
              <a:t> </a:t>
            </a:r>
            <a:r>
              <a:rPr lang="ru-RU" sz="2000" dirty="0" err="1">
                <a:solidFill>
                  <a:srgbClr val="C00000"/>
                </a:solidFill>
              </a:rPr>
              <a:t>Hat</a:t>
            </a:r>
            <a:r>
              <a:rPr lang="ru-RU" sz="2000" dirty="0">
                <a:solidFill>
                  <a:srgbClr val="C00000"/>
                </a:solidFill>
              </a:rPr>
              <a:t> нашла </a:t>
            </a:r>
            <a:r>
              <a:rPr lang="ru-RU" sz="2000" dirty="0" smtClean="0">
                <a:solidFill>
                  <a:srgbClr val="C00000"/>
                </a:solidFill>
              </a:rPr>
              <a:t>свое предназначение, </a:t>
            </a:r>
            <a:r>
              <a:rPr lang="ru-RU" sz="2000" dirty="0">
                <a:solidFill>
                  <a:srgbClr val="C00000"/>
                </a:solidFill>
              </a:rPr>
              <a:t>книга предполагает, что когда </a:t>
            </a:r>
            <a:r>
              <a:rPr lang="ru-RU" sz="2000" dirty="0" smtClean="0">
                <a:solidFill>
                  <a:srgbClr val="C00000"/>
                </a:solidFill>
              </a:rPr>
              <a:t>компания </a:t>
            </a:r>
            <a:r>
              <a:rPr lang="ru-RU" sz="2000" dirty="0">
                <a:solidFill>
                  <a:srgbClr val="C00000"/>
                </a:solidFill>
              </a:rPr>
              <a:t>использует «открытую </a:t>
            </a:r>
            <a:r>
              <a:rPr lang="ru-RU" sz="2000" dirty="0" smtClean="0">
                <a:solidFill>
                  <a:srgbClr val="C00000"/>
                </a:solidFill>
              </a:rPr>
              <a:t>операционную систему», то есть, когда </a:t>
            </a:r>
            <a:r>
              <a:rPr lang="ru-RU" sz="2000" dirty="0">
                <a:solidFill>
                  <a:srgbClr val="C00000"/>
                </a:solidFill>
              </a:rPr>
              <a:t>люди </a:t>
            </a:r>
            <a:r>
              <a:rPr lang="ru-RU" sz="2000" dirty="0" smtClean="0">
                <a:solidFill>
                  <a:srgbClr val="C00000"/>
                </a:solidFill>
              </a:rPr>
              <a:t>свободно общаются</a:t>
            </a:r>
            <a:r>
              <a:rPr lang="ru-RU" sz="2000" dirty="0">
                <a:solidFill>
                  <a:srgbClr val="C00000"/>
                </a:solidFill>
              </a:rPr>
              <a:t>, </a:t>
            </a:r>
            <a:r>
              <a:rPr lang="ru-RU" sz="2000" dirty="0" smtClean="0">
                <a:solidFill>
                  <a:srgbClr val="C00000"/>
                </a:solidFill>
              </a:rPr>
              <a:t>договариваются, </a:t>
            </a:r>
            <a:r>
              <a:rPr lang="ru-RU" sz="2000" dirty="0">
                <a:solidFill>
                  <a:srgbClr val="C00000"/>
                </a:solidFill>
              </a:rPr>
              <a:t>экспериментируют, терпят неудачу, учатся и внедряют инновации, </a:t>
            </a:r>
            <a:r>
              <a:rPr lang="ru-RU" sz="2000" dirty="0" smtClean="0">
                <a:solidFill>
                  <a:srgbClr val="C00000"/>
                </a:solidFill>
              </a:rPr>
              <a:t>то происходят </a:t>
            </a:r>
            <a:r>
              <a:rPr lang="ru-RU" sz="2000" dirty="0">
                <a:solidFill>
                  <a:srgbClr val="C00000"/>
                </a:solidFill>
              </a:rPr>
              <a:t>хорошие вещи. Согласно Руководству по открытой организации, для открытых организаций существует пять </a:t>
            </a:r>
            <a:r>
              <a:rPr lang="ru-RU" sz="2000" dirty="0" smtClean="0">
                <a:solidFill>
                  <a:srgbClr val="C00000"/>
                </a:solidFill>
              </a:rPr>
              <a:t>главных принципа: </a:t>
            </a:r>
          </a:p>
          <a:p>
            <a:r>
              <a:rPr lang="ru-RU" sz="2000" dirty="0" smtClean="0">
                <a:solidFill>
                  <a:srgbClr val="C00000"/>
                </a:solidFill>
              </a:rPr>
              <a:t>- прозрачность </a:t>
            </a:r>
          </a:p>
          <a:p>
            <a:r>
              <a:rPr lang="ru-RU" sz="2000" dirty="0" smtClean="0">
                <a:solidFill>
                  <a:srgbClr val="C00000"/>
                </a:solidFill>
              </a:rPr>
              <a:t>- сопричастность </a:t>
            </a:r>
          </a:p>
          <a:p>
            <a:r>
              <a:rPr lang="ru-RU" sz="2000" dirty="0" smtClean="0">
                <a:solidFill>
                  <a:srgbClr val="C00000"/>
                </a:solidFill>
              </a:rPr>
              <a:t>- </a:t>
            </a:r>
            <a:r>
              <a:rPr lang="ru-RU" sz="2000" dirty="0" err="1" smtClean="0">
                <a:solidFill>
                  <a:srgbClr val="C00000"/>
                </a:solidFill>
              </a:rPr>
              <a:t>адаптируемость</a:t>
            </a:r>
            <a:r>
              <a:rPr lang="ru-RU" sz="2000" dirty="0" smtClean="0">
                <a:solidFill>
                  <a:srgbClr val="C00000"/>
                </a:solidFill>
              </a:rPr>
              <a:t> </a:t>
            </a:r>
          </a:p>
          <a:p>
            <a:r>
              <a:rPr lang="ru-RU" sz="2000" dirty="0" smtClean="0">
                <a:solidFill>
                  <a:srgbClr val="C00000"/>
                </a:solidFill>
              </a:rPr>
              <a:t>- сотрудничество </a:t>
            </a:r>
          </a:p>
          <a:p>
            <a:r>
              <a:rPr lang="ru-RU" sz="2000" dirty="0" smtClean="0">
                <a:solidFill>
                  <a:srgbClr val="C00000"/>
                </a:solidFill>
              </a:rPr>
              <a:t>- сообщество</a:t>
            </a:r>
            <a:endParaRPr lang="ru-RU" sz="2000" dirty="0">
              <a:solidFill>
                <a:srgbClr val="C00000"/>
              </a:solidFill>
            </a:endParaRPr>
          </a:p>
        </p:txBody>
      </p:sp>
    </p:spTree>
    <p:extLst>
      <p:ext uri="{BB962C8B-B14F-4D97-AF65-F5344CB8AC3E}">
        <p14:creationId xmlns:p14="http://schemas.microsoft.com/office/powerpoint/2010/main" val="4118083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7808" y="404664"/>
            <a:ext cx="7772400" cy="1224136"/>
          </a:xfrm>
        </p:spPr>
        <p:txBody>
          <a:bodyPr>
            <a:noAutofit/>
          </a:bodyPr>
          <a:lstStyle/>
          <a:p>
            <a:r>
              <a:rPr lang="ru-RU" sz="3200" b="1" dirty="0" smtClean="0">
                <a:solidFill>
                  <a:srgbClr val="C00000"/>
                </a:solidFill>
              </a:rPr>
              <a:t>Современные «открытые организации» и русская </a:t>
            </a:r>
            <a:r>
              <a:rPr lang="ru-RU" sz="3200" b="1" dirty="0" smtClean="0">
                <a:solidFill>
                  <a:srgbClr val="C00000"/>
                </a:solidFill>
              </a:rPr>
              <a:t>артель</a:t>
            </a:r>
            <a:endParaRPr lang="ru-RU" sz="1800" dirty="0">
              <a:solidFill>
                <a:srgbClr val="C00000"/>
              </a:solidFill>
            </a:endParaRPr>
          </a:p>
        </p:txBody>
      </p:sp>
      <p:sp>
        <p:nvSpPr>
          <p:cNvPr id="6" name="TextBox 5"/>
          <p:cNvSpPr txBox="1"/>
          <p:nvPr/>
        </p:nvSpPr>
        <p:spPr>
          <a:xfrm>
            <a:off x="827584" y="1916832"/>
            <a:ext cx="7632848" cy="4216539"/>
          </a:xfrm>
          <a:prstGeom prst="rect">
            <a:avLst/>
          </a:prstGeom>
          <a:noFill/>
        </p:spPr>
        <p:txBody>
          <a:bodyPr wrap="square" rtlCol="0">
            <a:spAutoFit/>
          </a:bodyPr>
          <a:lstStyle/>
          <a:p>
            <a:pPr algn="ctr"/>
            <a:r>
              <a:rPr lang="ru-RU" sz="3600" dirty="0" smtClean="0">
                <a:solidFill>
                  <a:srgbClr val="C00000"/>
                </a:solidFill>
              </a:rPr>
              <a:t>Социализм – свободный труд свободно собравшихся людей</a:t>
            </a:r>
            <a:endParaRPr lang="en-US" sz="3600" dirty="0" smtClean="0">
              <a:solidFill>
                <a:srgbClr val="C00000"/>
              </a:solidFill>
            </a:endParaRPr>
          </a:p>
          <a:p>
            <a:pPr algn="ctr"/>
            <a:r>
              <a:rPr lang="en-US" sz="2800" i="1" dirty="0" smtClean="0">
                <a:solidFill>
                  <a:srgbClr val="C00000"/>
                </a:solidFill>
              </a:rPr>
              <a:t>(</a:t>
            </a:r>
            <a:r>
              <a:rPr lang="ru-RU" sz="2800" i="1" dirty="0" smtClean="0">
                <a:solidFill>
                  <a:srgbClr val="C00000"/>
                </a:solidFill>
              </a:rPr>
              <a:t>Маяковский</a:t>
            </a:r>
            <a:r>
              <a:rPr lang="en-US" sz="2800" i="1" dirty="0" smtClean="0">
                <a:solidFill>
                  <a:srgbClr val="C00000"/>
                </a:solidFill>
              </a:rPr>
              <a:t>)</a:t>
            </a:r>
            <a:endParaRPr lang="ru-RU" sz="2800" i="1" dirty="0" smtClean="0">
              <a:solidFill>
                <a:srgbClr val="C00000"/>
              </a:solidFill>
            </a:endParaRPr>
          </a:p>
          <a:p>
            <a:pPr algn="ctr"/>
            <a:r>
              <a:rPr lang="ru-RU" sz="2400" dirty="0" smtClean="0">
                <a:solidFill>
                  <a:srgbClr val="C00000"/>
                </a:solidFill>
              </a:rPr>
              <a:t>Бесплатный поиск Гугл, бесплатные Яндекс-карты, бесплатная Википедия… </a:t>
            </a:r>
            <a:r>
              <a:rPr lang="ru-RU" sz="2400" dirty="0" smtClean="0">
                <a:solidFill>
                  <a:srgbClr val="C00000"/>
                </a:solidFill>
              </a:rPr>
              <a:t>В следующие 30 лет со все большим распространением </a:t>
            </a:r>
            <a:r>
              <a:rPr lang="ru-RU" sz="2400" dirty="0" smtClean="0">
                <a:solidFill>
                  <a:srgbClr val="C00000"/>
                </a:solidFill>
              </a:rPr>
              <a:t>роботов </a:t>
            </a:r>
            <a:r>
              <a:rPr lang="ru-RU" sz="2400" dirty="0" smtClean="0">
                <a:solidFill>
                  <a:srgbClr val="C00000"/>
                </a:solidFill>
              </a:rPr>
              <a:t>и вытеснением из людей из производящей экономики обязательный </a:t>
            </a:r>
            <a:r>
              <a:rPr lang="ru-RU" sz="2400" dirty="0" smtClean="0">
                <a:solidFill>
                  <a:srgbClr val="C00000"/>
                </a:solidFill>
              </a:rPr>
              <a:t>денежный минимум и бесплатные товары…</a:t>
            </a:r>
          </a:p>
          <a:p>
            <a:pPr algn="ctr"/>
            <a:r>
              <a:rPr lang="ru-RU" sz="2400" dirty="0" smtClean="0">
                <a:solidFill>
                  <a:srgbClr val="C00000"/>
                </a:solidFill>
              </a:rPr>
              <a:t>Призрак коммунизма уже не «бродит», он </a:t>
            </a:r>
            <a:r>
              <a:rPr lang="ru-RU" sz="2400" dirty="0" smtClean="0">
                <a:solidFill>
                  <a:srgbClr val="C00000"/>
                </a:solidFill>
              </a:rPr>
              <a:t>на наших глазах материализуется </a:t>
            </a:r>
            <a:r>
              <a:rPr lang="ru-RU" sz="2400" dirty="0" smtClean="0">
                <a:solidFill>
                  <a:srgbClr val="C00000"/>
                </a:solidFill>
              </a:rPr>
              <a:t>в </a:t>
            </a:r>
            <a:r>
              <a:rPr lang="en-US" sz="2400" dirty="0" smtClean="0">
                <a:solidFill>
                  <a:srgbClr val="C00000"/>
                </a:solidFill>
              </a:rPr>
              <a:t>XXI</a:t>
            </a:r>
            <a:r>
              <a:rPr lang="ru-RU" sz="2400" dirty="0" smtClean="0">
                <a:solidFill>
                  <a:srgbClr val="C00000"/>
                </a:solidFill>
              </a:rPr>
              <a:t> веке </a:t>
            </a:r>
            <a:endParaRPr lang="ru-RU" sz="2400" dirty="0">
              <a:solidFill>
                <a:srgbClr val="C00000"/>
              </a:solidFill>
            </a:endParaRPr>
          </a:p>
        </p:txBody>
      </p:sp>
    </p:spTree>
    <p:extLst>
      <p:ext uri="{BB962C8B-B14F-4D97-AF65-F5344CB8AC3E}">
        <p14:creationId xmlns:p14="http://schemas.microsoft.com/office/powerpoint/2010/main" val="3718512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332656"/>
            <a:ext cx="6635080" cy="792088"/>
          </a:xfrm>
        </p:spPr>
        <p:txBody>
          <a:bodyPr>
            <a:normAutofit fontScale="90000"/>
          </a:bodyPr>
          <a:lstStyle/>
          <a:p>
            <a:r>
              <a:rPr lang="ru-RU" sz="3600" b="1" dirty="0" smtClean="0">
                <a:solidFill>
                  <a:srgbClr val="C00000"/>
                </a:solidFill>
              </a:rPr>
              <a:t>Открытая организация: принципы</a:t>
            </a:r>
            <a:endParaRPr lang="ru-RU" sz="3600" b="1" dirty="0">
              <a:solidFill>
                <a:srgbClr val="C00000"/>
              </a:solidFill>
            </a:endParaRPr>
          </a:p>
        </p:txBody>
      </p:sp>
      <p:sp>
        <p:nvSpPr>
          <p:cNvPr id="3" name="Содержимое 2"/>
          <p:cNvSpPr>
            <a:spLocks noGrp="1"/>
          </p:cNvSpPr>
          <p:nvPr>
            <p:ph idx="1"/>
          </p:nvPr>
        </p:nvSpPr>
        <p:spPr>
          <a:xfrm>
            <a:off x="457200" y="1196752"/>
            <a:ext cx="8229600" cy="5040560"/>
          </a:xfrm>
        </p:spPr>
        <p:txBody>
          <a:bodyPr>
            <a:normAutofit fontScale="70000" lnSpcReduction="20000"/>
          </a:bodyPr>
          <a:lstStyle/>
          <a:p>
            <a:pPr>
              <a:lnSpc>
                <a:spcPct val="120000"/>
              </a:lnSpc>
              <a:buNone/>
            </a:pPr>
            <a:r>
              <a:rPr lang="en-US" dirty="0" smtClean="0">
                <a:solidFill>
                  <a:srgbClr val="C00000"/>
                </a:solidFill>
              </a:rPr>
              <a:t>	</a:t>
            </a:r>
            <a:r>
              <a:rPr lang="ru-RU" dirty="0" smtClean="0">
                <a:solidFill>
                  <a:srgbClr val="C00000"/>
                </a:solidFill>
              </a:rPr>
              <a:t>Открытая организация</a:t>
            </a:r>
          </a:p>
          <a:p>
            <a:pPr>
              <a:lnSpc>
                <a:spcPct val="120000"/>
              </a:lnSpc>
              <a:buNone/>
            </a:pPr>
            <a:endParaRPr lang="ru-RU" sz="1600" dirty="0" smtClean="0">
              <a:solidFill>
                <a:srgbClr val="C00000"/>
              </a:solidFill>
            </a:endParaRPr>
          </a:p>
          <a:p>
            <a:pPr>
              <a:lnSpc>
                <a:spcPct val="120000"/>
              </a:lnSpc>
            </a:pPr>
            <a:r>
              <a:rPr lang="ru-RU" dirty="0" smtClean="0">
                <a:solidFill>
                  <a:srgbClr val="C00000"/>
                </a:solidFill>
              </a:rPr>
              <a:t>Открытая организация - это организация, открытая для всех, кто согласен соблюдать ее цели и принципы, с полной прозрачностью и четко определенными структурами принятия решений, формами собственности и механизмами обмена, которые разработаны, определены и уточнены всеми членами как часть непрерывного процесса преобразований;</a:t>
            </a:r>
          </a:p>
          <a:p>
            <a:pPr>
              <a:lnSpc>
                <a:spcPct val="120000"/>
              </a:lnSpc>
            </a:pPr>
            <a:r>
              <a:rPr lang="ru-RU" dirty="0" smtClean="0">
                <a:solidFill>
                  <a:srgbClr val="C00000"/>
                </a:solidFill>
              </a:rPr>
              <a:t>Открытая организация определяется как система обмена идеями, знаниями, ресурсами и навыками поверх организационных, </a:t>
            </a:r>
            <a:r>
              <a:rPr lang="ru-RU" dirty="0" err="1" smtClean="0">
                <a:solidFill>
                  <a:srgbClr val="C00000"/>
                </a:solidFill>
              </a:rPr>
              <a:t>поколенческих</a:t>
            </a:r>
            <a:r>
              <a:rPr lang="ru-RU" dirty="0" smtClean="0">
                <a:solidFill>
                  <a:srgbClr val="C00000"/>
                </a:solidFill>
              </a:rPr>
              <a:t> и культурных границ внутри, а иногда и за ее пределами, плоской иерархической, гибкой, самостоятельной организационной системы с целью достижения заявленных  результатов.</a:t>
            </a:r>
            <a:endParaRPr lang="ru-RU" dirty="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80728"/>
            <a:ext cx="8229600" cy="5544616"/>
          </a:xfrm>
        </p:spPr>
        <p:txBody>
          <a:bodyPr>
            <a:normAutofit fontScale="47500" lnSpcReduction="20000"/>
          </a:bodyPr>
          <a:lstStyle/>
          <a:p>
            <a:pPr>
              <a:lnSpc>
                <a:spcPct val="120000"/>
              </a:lnSpc>
            </a:pPr>
            <a:r>
              <a:rPr lang="ru-RU" sz="3800" dirty="0" smtClean="0">
                <a:solidFill>
                  <a:srgbClr val="C00000"/>
                </a:solidFill>
              </a:rPr>
              <a:t>«Открытая организация» - это современное название для функциональной   организационной структуры, которую люди могут использовать для совместной работы при частичной или полной занятости.  Открытые организации в значительной степени являются результатом проведенных исследований и выявления закономерностей и процессов в функционировании существующих организаций. Они развивается в соответствии с пониманием того, что теория и практика опираются друг на друга. </a:t>
            </a:r>
          </a:p>
          <a:p>
            <a:pPr>
              <a:lnSpc>
                <a:spcPct val="120000"/>
              </a:lnSpc>
            </a:pPr>
            <a:r>
              <a:rPr lang="ru-RU" sz="3800" dirty="0" smtClean="0">
                <a:solidFill>
                  <a:srgbClr val="C00000"/>
                </a:solidFill>
              </a:rPr>
              <a:t>Открытая организация создается путем выполнения определенных процессов.  Вот её основные особенности:</a:t>
            </a:r>
          </a:p>
          <a:p>
            <a:pPr lvl="1">
              <a:lnSpc>
                <a:spcPct val="120000"/>
              </a:lnSpc>
            </a:pPr>
            <a:r>
              <a:rPr lang="ru-RU" sz="3800" dirty="0" smtClean="0">
                <a:solidFill>
                  <a:srgbClr val="C00000"/>
                </a:solidFill>
              </a:rPr>
              <a:t>процессы являются функциональными: люди должны выполнять их непрерывно (никогда не бывает «фиксированных» состояний). Открытая организация, таким образом, является самоорганизующейся системой.</a:t>
            </a:r>
          </a:p>
          <a:p>
            <a:pPr lvl="1">
              <a:lnSpc>
                <a:spcPct val="120000"/>
              </a:lnSpc>
            </a:pPr>
            <a:r>
              <a:rPr lang="ru-RU" sz="3800" dirty="0" smtClean="0">
                <a:solidFill>
                  <a:srgbClr val="C00000"/>
                </a:solidFill>
              </a:rPr>
              <a:t>В силу того что они функциональны, процессы и их результаты могут быть измерены</a:t>
            </a:r>
          </a:p>
          <a:p>
            <a:pPr lvl="1">
              <a:lnSpc>
                <a:spcPct val="120000"/>
              </a:lnSpc>
            </a:pPr>
            <a:r>
              <a:rPr lang="ru-RU" sz="3800" dirty="0" smtClean="0">
                <a:solidFill>
                  <a:srgbClr val="C00000"/>
                </a:solidFill>
              </a:rPr>
              <a:t>процессы - это необходимый путь к пониманию организаций в свете тех научных знаний, которые мы имеем сегодня</a:t>
            </a:r>
          </a:p>
          <a:p>
            <a:pPr algn="ctr">
              <a:lnSpc>
                <a:spcPct val="120000"/>
              </a:lnSpc>
              <a:buNone/>
            </a:pPr>
            <a:endParaRPr lang="ru-RU" sz="2200" dirty="0" smtClean="0"/>
          </a:p>
          <a:p>
            <a:pPr algn="ctr">
              <a:lnSpc>
                <a:spcPct val="120000"/>
              </a:lnSpc>
              <a:buNone/>
            </a:pPr>
            <a:r>
              <a:rPr lang="en-US" sz="2200" dirty="0" smtClean="0"/>
              <a:t>http://open-organizations.org.uk/view/Main/IntroToOpenOrg</a:t>
            </a:r>
            <a:endParaRPr lang="ru-RU" sz="2200" dirty="0"/>
          </a:p>
        </p:txBody>
      </p:sp>
      <p:sp>
        <p:nvSpPr>
          <p:cNvPr id="4" name="Заголовок 1"/>
          <p:cNvSpPr>
            <a:spLocks noGrp="1"/>
          </p:cNvSpPr>
          <p:nvPr>
            <p:ph type="title"/>
          </p:nvPr>
        </p:nvSpPr>
        <p:spPr>
          <a:xfrm>
            <a:off x="1475656" y="332656"/>
            <a:ext cx="6203032" cy="648072"/>
          </a:xfrm>
        </p:spPr>
        <p:txBody>
          <a:bodyPr>
            <a:normAutofit/>
          </a:bodyPr>
          <a:lstStyle/>
          <a:p>
            <a:r>
              <a:rPr lang="ru-RU" sz="3600" dirty="0" smtClean="0">
                <a:solidFill>
                  <a:srgbClr val="C00000"/>
                </a:solidFill>
              </a:rPr>
              <a:t>Открытая организация</a:t>
            </a:r>
            <a:endParaRPr lang="ru-RU" sz="3600" dirty="0">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3200" b="1" dirty="0">
                <a:solidFill>
                  <a:srgbClr val="C00000"/>
                </a:solidFill>
              </a:rPr>
              <a:t>Концепция </a:t>
            </a:r>
            <a:r>
              <a:rPr lang="ru-RU" sz="3200" b="1" dirty="0" smtClean="0">
                <a:solidFill>
                  <a:srgbClr val="C00000"/>
                </a:solidFill>
              </a:rPr>
              <a:t>групповой динамики</a:t>
            </a:r>
            <a:endParaRPr lang="ru-RU" sz="3200" b="1" dirty="0">
              <a:solidFill>
                <a:srgbClr val="C00000"/>
              </a:solidFill>
            </a:endParaRPr>
          </a:p>
        </p:txBody>
      </p:sp>
      <p:sp>
        <p:nvSpPr>
          <p:cNvPr id="3" name="Объект 2"/>
          <p:cNvSpPr>
            <a:spLocks noGrp="1"/>
          </p:cNvSpPr>
          <p:nvPr>
            <p:ph idx="1"/>
          </p:nvPr>
        </p:nvSpPr>
        <p:spPr>
          <a:xfrm>
            <a:off x="457200" y="1268760"/>
            <a:ext cx="8229600" cy="4857403"/>
          </a:xfrm>
        </p:spPr>
        <p:txBody>
          <a:bodyPr>
            <a:noAutofit/>
          </a:bodyPr>
          <a:lstStyle/>
          <a:p>
            <a:pPr marL="0" indent="0">
              <a:buNone/>
            </a:pPr>
            <a:r>
              <a:rPr lang="ru-RU" sz="2400" dirty="0" smtClean="0">
                <a:solidFill>
                  <a:srgbClr val="C00000"/>
                </a:solidFill>
              </a:rPr>
              <a:t>Предложена Куртом Левиным </a:t>
            </a:r>
            <a:r>
              <a:rPr lang="ru-RU" sz="2400" dirty="0">
                <a:solidFill>
                  <a:srgbClr val="C00000"/>
                </a:solidFill>
              </a:rPr>
              <a:t>для изучения группового </a:t>
            </a:r>
            <a:r>
              <a:rPr lang="ru-RU" sz="2400" dirty="0" smtClean="0">
                <a:solidFill>
                  <a:srgbClr val="C00000"/>
                </a:solidFill>
              </a:rPr>
              <a:t>принятия решений, </a:t>
            </a:r>
            <a:r>
              <a:rPr lang="ru-RU" sz="2400" dirty="0">
                <a:solidFill>
                  <a:srgbClr val="C00000"/>
                </a:solidFill>
              </a:rPr>
              <a:t>групповой производительности, группового взаимодействия, групповой сплоченности и групповой коммуникации. Исходное предположение заключалось в том, что законы группового поведения могут устанавливаться независимо от целей или конкретных видов деятельности группы </a:t>
            </a:r>
            <a:r>
              <a:rPr lang="ru-RU" sz="2400" dirty="0" smtClean="0">
                <a:solidFill>
                  <a:srgbClr val="C00000"/>
                </a:solidFill>
              </a:rPr>
              <a:t>и независимо </a:t>
            </a:r>
            <a:r>
              <a:rPr lang="ru-RU" sz="2400" dirty="0">
                <a:solidFill>
                  <a:srgbClr val="C00000"/>
                </a:solidFill>
              </a:rPr>
              <a:t>от структуры группы.</a:t>
            </a:r>
          </a:p>
          <a:p>
            <a:pPr marL="0" indent="0">
              <a:buNone/>
            </a:pPr>
            <a:r>
              <a:rPr lang="ru-RU" sz="2400" dirty="0" smtClean="0">
                <a:solidFill>
                  <a:srgbClr val="C00000"/>
                </a:solidFill>
              </a:rPr>
              <a:t>Групповая динамика содержит </a:t>
            </a:r>
            <a:r>
              <a:rPr lang="ru-RU" sz="2400" dirty="0">
                <a:solidFill>
                  <a:srgbClr val="C00000"/>
                </a:solidFill>
              </a:rPr>
              <a:t>два </a:t>
            </a:r>
            <a:r>
              <a:rPr lang="ru-RU" sz="2400" dirty="0" smtClean="0">
                <a:solidFill>
                  <a:srgbClr val="C00000"/>
                </a:solidFill>
              </a:rPr>
              <a:t>понятия: </a:t>
            </a:r>
            <a:r>
              <a:rPr lang="ru-RU" sz="2400" dirty="0">
                <a:solidFill>
                  <a:srgbClr val="C00000"/>
                </a:solidFill>
              </a:rPr>
              <a:t>группа и динамика.</a:t>
            </a:r>
          </a:p>
          <a:p>
            <a:pPr marL="0" indent="0">
              <a:buNone/>
            </a:pPr>
            <a:r>
              <a:rPr lang="ru-RU" sz="2400" dirty="0" smtClean="0">
                <a:solidFill>
                  <a:srgbClr val="C00000"/>
                </a:solidFill>
              </a:rPr>
              <a:t>Таким </a:t>
            </a:r>
            <a:r>
              <a:rPr lang="ru-RU" sz="2400" dirty="0">
                <a:solidFill>
                  <a:srgbClr val="C00000"/>
                </a:solidFill>
              </a:rPr>
              <a:t>образом, </a:t>
            </a:r>
            <a:r>
              <a:rPr lang="ru-RU" sz="2400" dirty="0" smtClean="0">
                <a:solidFill>
                  <a:srgbClr val="C00000"/>
                </a:solidFill>
              </a:rPr>
              <a:t>групповая динамика изучает  взаимодействие сил между членами </a:t>
            </a:r>
            <a:r>
              <a:rPr lang="ru-RU" sz="2400" dirty="0">
                <a:solidFill>
                  <a:srgbClr val="C00000"/>
                </a:solidFill>
              </a:rPr>
              <a:t>группы в </a:t>
            </a:r>
            <a:r>
              <a:rPr lang="ru-RU" sz="2400" dirty="0" smtClean="0">
                <a:solidFill>
                  <a:srgbClr val="C00000"/>
                </a:solidFill>
              </a:rPr>
              <a:t>реальной социальной ситуации.</a:t>
            </a:r>
            <a:endParaRPr lang="ru-RU" sz="2400" dirty="0">
              <a:solidFill>
                <a:srgbClr val="C00000"/>
              </a:solidFill>
            </a:endParaRPr>
          </a:p>
        </p:txBody>
      </p:sp>
    </p:spTree>
    <p:extLst>
      <p:ext uri="{BB962C8B-B14F-4D97-AF65-F5344CB8AC3E}">
        <p14:creationId xmlns:p14="http://schemas.microsoft.com/office/powerpoint/2010/main" val="1892373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A network of team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196752"/>
            <a:ext cx="6696744" cy="5184576"/>
          </a:xfrm>
          <a:prstGeom prst="rect">
            <a:avLst/>
          </a:prstGeom>
          <a:noFill/>
          <a:ln>
            <a:noFill/>
          </a:ln>
        </p:spPr>
      </p:pic>
      <p:sp>
        <p:nvSpPr>
          <p:cNvPr id="7" name="Заголовок 1"/>
          <p:cNvSpPr txBox="1">
            <a:spLocks/>
          </p:cNvSpPr>
          <p:nvPr/>
        </p:nvSpPr>
        <p:spPr>
          <a:xfrm>
            <a:off x="1575767" y="332656"/>
            <a:ext cx="6548264"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600" b="1" dirty="0" smtClean="0">
                <a:solidFill>
                  <a:srgbClr val="C00000"/>
                </a:solidFill>
              </a:rPr>
              <a:t>Сетевые команды</a:t>
            </a:r>
            <a:endParaRPr lang="ru-RU" sz="3600" b="1" dirty="0">
              <a:solidFill>
                <a:srgbClr val="C00000"/>
              </a:solidFill>
            </a:endParaRPr>
          </a:p>
        </p:txBody>
      </p:sp>
    </p:spTree>
    <p:extLst>
      <p:ext uri="{BB962C8B-B14F-4D97-AF65-F5344CB8AC3E}">
        <p14:creationId xmlns:p14="http://schemas.microsoft.com/office/powerpoint/2010/main" val="3181283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600" b="1" dirty="0" smtClean="0">
                <a:solidFill>
                  <a:srgbClr val="C00000"/>
                </a:solidFill>
              </a:rPr>
              <a:t>Гибкие (</a:t>
            </a:r>
            <a:r>
              <a:rPr lang="en-US" sz="3600" b="1" dirty="0" smtClean="0">
                <a:solidFill>
                  <a:srgbClr val="C00000"/>
                </a:solidFill>
              </a:rPr>
              <a:t>agile) </a:t>
            </a:r>
            <a:r>
              <a:rPr lang="ru-RU" sz="3600" b="1" dirty="0" smtClean="0">
                <a:solidFill>
                  <a:srgbClr val="C00000"/>
                </a:solidFill>
              </a:rPr>
              <a:t>организации</a:t>
            </a:r>
            <a:endParaRPr lang="ru-RU" sz="3600" b="1" dirty="0">
              <a:solidFill>
                <a:srgbClr val="C00000"/>
              </a:solidFill>
            </a:endParaRPr>
          </a:p>
        </p:txBody>
      </p:sp>
      <p:sp>
        <p:nvSpPr>
          <p:cNvPr id="3" name="Объект 2"/>
          <p:cNvSpPr>
            <a:spLocks noGrp="1"/>
          </p:cNvSpPr>
          <p:nvPr>
            <p:ph idx="1"/>
          </p:nvPr>
        </p:nvSpPr>
        <p:spPr>
          <a:xfrm>
            <a:off x="539552" y="1556792"/>
            <a:ext cx="8229600" cy="4309939"/>
          </a:xfrm>
        </p:spPr>
        <p:txBody>
          <a:bodyPr>
            <a:normAutofit/>
          </a:bodyPr>
          <a:lstStyle/>
          <a:p>
            <a:pPr marL="0" indent="0">
              <a:buNone/>
            </a:pPr>
            <a:r>
              <a:rPr lang="ru-RU" sz="2400" dirty="0" smtClean="0">
                <a:solidFill>
                  <a:srgbClr val="C00000"/>
                </a:solidFill>
              </a:rPr>
              <a:t>Новые организационные модели требуют также нового подхода к лидерству. Лидеры сетевых команд в гибких организациях требуют таких навыков, как умение договариваться, устойчивость и системное мышление. Иногда даже наиболее опытные руководители и руководители подразделений не могут быть теми людьми, которые отвечают за создание цифровых гибких сетевых команд. Эффективные лидеры в сетевой среде должны быть «сетевыми разведчиками» чтобы узнавать, что происходит в их компании и во всей их отрасли.</a:t>
            </a:r>
            <a:endParaRPr lang="ru-RU" sz="2400" dirty="0">
              <a:solidFill>
                <a:srgbClr val="C00000"/>
              </a:solidFill>
            </a:endParaRPr>
          </a:p>
        </p:txBody>
      </p:sp>
    </p:spTree>
    <p:extLst>
      <p:ext uri="{BB962C8B-B14F-4D97-AF65-F5344CB8AC3E}">
        <p14:creationId xmlns:p14="http://schemas.microsoft.com/office/powerpoint/2010/main" val="2085268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dirty="0" err="1" smtClean="0">
                <a:solidFill>
                  <a:srgbClr val="C00000"/>
                </a:solidFill>
              </a:rPr>
              <a:t>Holacracy</a:t>
            </a:r>
            <a:endParaRPr lang="ru-RU" dirty="0">
              <a:solidFill>
                <a:srgbClr val="C00000"/>
              </a:solidFill>
            </a:endParaRPr>
          </a:p>
        </p:txBody>
      </p:sp>
      <p:sp>
        <p:nvSpPr>
          <p:cNvPr id="3" name="Объект 2"/>
          <p:cNvSpPr>
            <a:spLocks noGrp="1"/>
          </p:cNvSpPr>
          <p:nvPr>
            <p:ph idx="1"/>
          </p:nvPr>
        </p:nvSpPr>
        <p:spPr>
          <a:xfrm>
            <a:off x="457200" y="1196752"/>
            <a:ext cx="8229600" cy="5112568"/>
          </a:xfrm>
        </p:spPr>
        <p:txBody>
          <a:bodyPr>
            <a:normAutofit lnSpcReduction="10000"/>
          </a:bodyPr>
          <a:lstStyle/>
          <a:p>
            <a:pPr marL="0" indent="0">
              <a:buNone/>
            </a:pPr>
            <a:r>
              <a:rPr lang="ru-RU" sz="3000" dirty="0" err="1">
                <a:solidFill>
                  <a:srgbClr val="C00000"/>
                </a:solidFill>
              </a:rPr>
              <a:t>Холократия</a:t>
            </a:r>
            <a:r>
              <a:rPr lang="ru-RU" sz="3000" dirty="0">
                <a:solidFill>
                  <a:srgbClr val="C00000"/>
                </a:solidFill>
              </a:rPr>
              <a:t> - это децентрализованная и гибкая система управления для организаций, ведомых целями. </a:t>
            </a:r>
            <a:r>
              <a:rPr lang="ru-RU" sz="3000" dirty="0" err="1">
                <a:solidFill>
                  <a:srgbClr val="C00000"/>
                </a:solidFill>
              </a:rPr>
              <a:t>Холократия</a:t>
            </a:r>
            <a:r>
              <a:rPr lang="ru-RU" sz="3000" dirty="0">
                <a:solidFill>
                  <a:srgbClr val="C00000"/>
                </a:solidFill>
              </a:rPr>
              <a:t>  создает</a:t>
            </a:r>
            <a:r>
              <a:rPr lang="en-US" sz="3000" dirty="0">
                <a:solidFill>
                  <a:srgbClr val="C00000"/>
                </a:solidFill>
              </a:rPr>
              <a:t> </a:t>
            </a:r>
            <a:r>
              <a:rPr lang="ru-RU" sz="3000" dirty="0">
                <a:solidFill>
                  <a:srgbClr val="C00000"/>
                </a:solidFill>
              </a:rPr>
              <a:t> креативных и подвижных сотрудников, которые  способны </a:t>
            </a:r>
            <a:r>
              <a:rPr lang="ru-RU" sz="3000" dirty="0" smtClean="0">
                <a:solidFill>
                  <a:srgbClr val="C00000"/>
                </a:solidFill>
              </a:rPr>
              <a:t>реагировать </a:t>
            </a:r>
            <a:r>
              <a:rPr lang="ru-RU" sz="3000" dirty="0">
                <a:solidFill>
                  <a:srgbClr val="C00000"/>
                </a:solidFill>
              </a:rPr>
              <a:t>на любую ситуацию</a:t>
            </a:r>
            <a:r>
              <a:rPr lang="ru-RU" sz="3000" dirty="0" smtClean="0">
                <a:solidFill>
                  <a:srgbClr val="C00000"/>
                </a:solidFill>
              </a:rPr>
              <a:t>.</a:t>
            </a:r>
          </a:p>
          <a:p>
            <a:pPr marL="0" indent="0">
              <a:buNone/>
            </a:pPr>
            <a:r>
              <a:rPr lang="ru-RU" sz="3000" dirty="0" smtClean="0">
                <a:solidFill>
                  <a:srgbClr val="C00000"/>
                </a:solidFill>
              </a:rPr>
              <a:t>Принципы </a:t>
            </a:r>
            <a:r>
              <a:rPr lang="ru-RU" sz="3000" dirty="0" err="1" smtClean="0">
                <a:solidFill>
                  <a:srgbClr val="C00000"/>
                </a:solidFill>
              </a:rPr>
              <a:t>холакратии</a:t>
            </a:r>
            <a:r>
              <a:rPr lang="ru-RU" sz="3000" dirty="0" smtClean="0">
                <a:solidFill>
                  <a:srgbClr val="C00000"/>
                </a:solidFill>
              </a:rPr>
              <a:t>: </a:t>
            </a:r>
          </a:p>
          <a:p>
            <a:pPr marL="0" indent="0">
              <a:buNone/>
            </a:pPr>
            <a:r>
              <a:rPr lang="ru-RU" sz="3000" dirty="0" smtClean="0">
                <a:solidFill>
                  <a:srgbClr val="C00000"/>
                </a:solidFill>
              </a:rPr>
              <a:t>-  Быстро изменяющаяся структура</a:t>
            </a:r>
          </a:p>
          <a:p>
            <a:pPr>
              <a:buFontTx/>
              <a:buChar char="-"/>
            </a:pPr>
            <a:r>
              <a:rPr lang="ru-RU" sz="3000" dirty="0" smtClean="0">
                <a:solidFill>
                  <a:srgbClr val="C00000"/>
                </a:solidFill>
              </a:rPr>
              <a:t>Роли вместо должностей</a:t>
            </a:r>
          </a:p>
          <a:p>
            <a:pPr>
              <a:buFontTx/>
              <a:buChar char="-"/>
            </a:pPr>
            <a:r>
              <a:rPr lang="ru-RU" sz="3000" dirty="0" smtClean="0">
                <a:solidFill>
                  <a:srgbClr val="C00000"/>
                </a:solidFill>
              </a:rPr>
              <a:t>Больше самостоятельности для людей и команд</a:t>
            </a:r>
          </a:p>
          <a:p>
            <a:pPr>
              <a:buFontTx/>
              <a:buChar char="-"/>
            </a:pPr>
            <a:r>
              <a:rPr lang="ru-RU" sz="3000" dirty="0" smtClean="0">
                <a:solidFill>
                  <a:srgbClr val="C00000"/>
                </a:solidFill>
              </a:rPr>
              <a:t>Быстрые «мозговые штурмы»</a:t>
            </a:r>
          </a:p>
          <a:p>
            <a:pPr>
              <a:buFontTx/>
              <a:buChar char="-"/>
            </a:pPr>
            <a:endParaRPr lang="ru-RU" sz="3000" dirty="0">
              <a:solidFill>
                <a:srgbClr val="C00000"/>
              </a:solidFill>
            </a:endParaRPr>
          </a:p>
        </p:txBody>
      </p:sp>
    </p:spTree>
    <p:extLst>
      <p:ext uri="{BB962C8B-B14F-4D97-AF65-F5344CB8AC3E}">
        <p14:creationId xmlns:p14="http://schemas.microsoft.com/office/powerpoint/2010/main" val="4232420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3600" b="1" dirty="0" smtClean="0">
                <a:solidFill>
                  <a:srgbClr val="C00000"/>
                </a:solidFill>
              </a:rPr>
              <a:t>Принципы </a:t>
            </a:r>
            <a:r>
              <a:rPr lang="ru-RU" sz="3600" b="1" dirty="0" err="1" smtClean="0">
                <a:solidFill>
                  <a:srgbClr val="C00000"/>
                </a:solidFill>
              </a:rPr>
              <a:t>холократии</a:t>
            </a:r>
            <a:endParaRPr lang="ru-RU" sz="3600" b="1" dirty="0">
              <a:solidFill>
                <a:srgbClr val="C00000"/>
              </a:solidFill>
            </a:endParaRPr>
          </a:p>
        </p:txBody>
      </p:sp>
      <p:sp>
        <p:nvSpPr>
          <p:cNvPr id="3" name="Объект 2"/>
          <p:cNvSpPr>
            <a:spLocks noGrp="1"/>
          </p:cNvSpPr>
          <p:nvPr>
            <p:ph idx="1"/>
          </p:nvPr>
        </p:nvSpPr>
        <p:spPr>
          <a:xfrm>
            <a:off x="467544" y="1268760"/>
            <a:ext cx="8229600" cy="4968552"/>
          </a:xfrm>
        </p:spPr>
        <p:txBody>
          <a:bodyPr>
            <a:normAutofit lnSpcReduction="10000"/>
          </a:bodyPr>
          <a:lstStyle/>
          <a:p>
            <a:r>
              <a:rPr lang="ru-RU" sz="2400" b="1" dirty="0" smtClean="0">
                <a:solidFill>
                  <a:srgbClr val="C00000"/>
                </a:solidFill>
              </a:rPr>
              <a:t>Восприимчивость:</a:t>
            </a:r>
          </a:p>
          <a:p>
            <a:r>
              <a:rPr lang="ru-RU" sz="2400" dirty="0" smtClean="0">
                <a:solidFill>
                  <a:srgbClr val="C00000"/>
                </a:solidFill>
              </a:rPr>
              <a:t>Каждый человек действует как «датчик» для организации и имеет возможности влиять на структуру организации для решения своих проблем</a:t>
            </a:r>
          </a:p>
          <a:p>
            <a:r>
              <a:rPr lang="ru-RU" sz="2400" dirty="0" smtClean="0">
                <a:solidFill>
                  <a:srgbClr val="C00000"/>
                </a:solidFill>
              </a:rPr>
              <a:t>Малые пошаговые решения заменяют крупномасштабные реорганизации, благодаря чему ваша организация может быстро реагировать на меняющуюся среду и развивать способности к гибкому ведению дел</a:t>
            </a:r>
          </a:p>
          <a:p>
            <a:r>
              <a:rPr lang="ru-RU" sz="2400" dirty="0" smtClean="0">
                <a:solidFill>
                  <a:srgbClr val="C00000"/>
                </a:solidFill>
              </a:rPr>
              <a:t>В </a:t>
            </a:r>
            <a:r>
              <a:rPr lang="ru-RU" sz="2400" dirty="0" err="1" smtClean="0">
                <a:solidFill>
                  <a:srgbClr val="C00000"/>
                </a:solidFill>
              </a:rPr>
              <a:t>холократии</a:t>
            </a:r>
            <a:r>
              <a:rPr lang="ru-RU" sz="2400" dirty="0" smtClean="0">
                <a:solidFill>
                  <a:srgbClr val="C00000"/>
                </a:solidFill>
              </a:rPr>
              <a:t> вы видите группы, которые вносят предложения по пересмотру дизайна своей группы и всей  организации. Решения свойственные обычной  иерархической организации принимаются только на уровне высшего руководства.</a:t>
            </a:r>
          </a:p>
          <a:p>
            <a:endParaRPr lang="ru-RU" sz="2400" dirty="0" smtClean="0">
              <a:solidFill>
                <a:srgbClr val="C00000"/>
              </a:solidFill>
            </a:endParaRPr>
          </a:p>
          <a:p>
            <a:endParaRPr lang="ru-RU" sz="2400" dirty="0">
              <a:solidFill>
                <a:srgbClr val="C00000"/>
              </a:solidFill>
            </a:endParaRPr>
          </a:p>
        </p:txBody>
      </p:sp>
    </p:spTree>
    <p:extLst>
      <p:ext uri="{BB962C8B-B14F-4D97-AF65-F5344CB8AC3E}">
        <p14:creationId xmlns:p14="http://schemas.microsoft.com/office/powerpoint/2010/main" val="1530758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a:noFill/>
        </p:spPr>
        <p:txBody>
          <a:bodyPr>
            <a:normAutofit fontScale="90000"/>
          </a:bodyPr>
          <a:lstStyle/>
          <a:p>
            <a:r>
              <a:rPr lang="ru-RU" sz="3600" b="1" dirty="0">
                <a:solidFill>
                  <a:srgbClr val="C00000"/>
                </a:solidFill>
              </a:rPr>
              <a:t>Организация в </a:t>
            </a:r>
            <a:r>
              <a:rPr lang="ru-RU" sz="3600" b="1" dirty="0" smtClean="0">
                <a:solidFill>
                  <a:srgbClr val="C00000"/>
                </a:solidFill>
              </a:rPr>
              <a:t>командах </a:t>
            </a:r>
            <a:r>
              <a:rPr lang="en-US" sz="3600" b="1" dirty="0" smtClean="0">
                <a:solidFill>
                  <a:srgbClr val="C00000"/>
                </a:solidFill>
              </a:rPr>
              <a:t>Apache Foundations</a:t>
            </a:r>
            <a:endParaRPr lang="ru-RU" sz="3600" b="1" dirty="0">
              <a:solidFill>
                <a:srgbClr val="C00000"/>
              </a:solidFill>
            </a:endParaRPr>
          </a:p>
        </p:txBody>
      </p:sp>
      <p:sp>
        <p:nvSpPr>
          <p:cNvPr id="3" name="Объект 2"/>
          <p:cNvSpPr>
            <a:spLocks noGrp="1"/>
          </p:cNvSpPr>
          <p:nvPr>
            <p:ph idx="1"/>
          </p:nvPr>
        </p:nvSpPr>
        <p:spPr>
          <a:xfrm>
            <a:off x="457200" y="980728"/>
            <a:ext cx="8229600" cy="5328592"/>
          </a:xfrm>
        </p:spPr>
        <p:txBody>
          <a:bodyPr>
            <a:normAutofit fontScale="77500" lnSpcReduction="20000"/>
          </a:bodyPr>
          <a:lstStyle/>
          <a:p>
            <a:r>
              <a:rPr lang="ru-RU" sz="2800" dirty="0" smtClean="0">
                <a:solidFill>
                  <a:srgbClr val="C00000"/>
                </a:solidFill>
              </a:rPr>
              <a:t>Меритократия. Ещё </a:t>
            </a:r>
            <a:r>
              <a:rPr lang="ru-RU" sz="2800" dirty="0">
                <a:solidFill>
                  <a:srgbClr val="C00000"/>
                </a:solidFill>
              </a:rPr>
              <a:t>один принцип, который близок к </a:t>
            </a:r>
            <a:r>
              <a:rPr lang="ru-RU" sz="2800" dirty="0" err="1">
                <a:solidFill>
                  <a:srgbClr val="C00000"/>
                </a:solidFill>
              </a:rPr>
              <a:t>дуократии</a:t>
            </a:r>
            <a:r>
              <a:rPr lang="ru-RU" sz="2800" dirty="0">
                <a:solidFill>
                  <a:srgbClr val="C00000"/>
                </a:solidFill>
              </a:rPr>
              <a:t>. Дословно «меритократия» означает «власть достойных». В </a:t>
            </a:r>
            <a:r>
              <a:rPr lang="ru-RU" sz="2800" dirty="0" err="1">
                <a:solidFill>
                  <a:srgbClr val="C00000"/>
                </a:solidFill>
              </a:rPr>
              <a:t>open</a:t>
            </a:r>
            <a:r>
              <a:rPr lang="ru-RU" sz="2800" dirty="0">
                <a:solidFill>
                  <a:srgbClr val="C00000"/>
                </a:solidFill>
              </a:rPr>
              <a:t> </a:t>
            </a:r>
            <a:r>
              <a:rPr lang="ru-RU" sz="2800" dirty="0" err="1">
                <a:solidFill>
                  <a:srgbClr val="C00000"/>
                </a:solidFill>
              </a:rPr>
              <a:t>source</a:t>
            </a:r>
            <a:r>
              <a:rPr lang="ru-RU" sz="2800" dirty="0">
                <a:solidFill>
                  <a:srgbClr val="C00000"/>
                </a:solidFill>
              </a:rPr>
              <a:t> это означает, что если пользователь, как считает группа, сделал для сообщества достаточно много, то его повышают до </a:t>
            </a:r>
            <a:r>
              <a:rPr lang="ru-RU" sz="2800" dirty="0" err="1">
                <a:solidFill>
                  <a:srgbClr val="C00000"/>
                </a:solidFill>
              </a:rPr>
              <a:t>коммитера</a:t>
            </a:r>
            <a:r>
              <a:rPr lang="ru-RU" sz="2800" dirty="0">
                <a:solidFill>
                  <a:srgbClr val="C00000"/>
                </a:solidFill>
              </a:rPr>
              <a:t>. Вы можете спросить, насколько это справедливое решение, всегда ли оно абсолютно честное и взвешенное? Это исключительно субъективное решение всех PMC данного сообщества. </a:t>
            </a:r>
            <a:r>
              <a:rPr lang="ru-RU" sz="2800" dirty="0" smtClean="0">
                <a:solidFill>
                  <a:srgbClr val="C00000"/>
                </a:solidFill>
              </a:rPr>
              <a:t>Важны </a:t>
            </a:r>
            <a:r>
              <a:rPr lang="ru-RU" sz="2800" dirty="0">
                <a:solidFill>
                  <a:srgbClr val="C00000"/>
                </a:solidFill>
              </a:rPr>
              <a:t>определенные вклады человека, обязательно активное участие в рассылке для разработчиков. Но «достаточность» определяется каждым проектом в отдельности</a:t>
            </a:r>
            <a:r>
              <a:rPr lang="ru-RU" sz="2800" dirty="0" smtClean="0">
                <a:solidFill>
                  <a:srgbClr val="C00000"/>
                </a:solidFill>
              </a:rPr>
              <a:t>.</a:t>
            </a:r>
            <a:endParaRPr lang="ru-RU" sz="2800" dirty="0">
              <a:solidFill>
                <a:srgbClr val="C00000"/>
              </a:solidFill>
            </a:endParaRPr>
          </a:p>
          <a:p>
            <a:r>
              <a:rPr lang="ru-RU" sz="2800" dirty="0">
                <a:solidFill>
                  <a:srgbClr val="C00000"/>
                </a:solidFill>
              </a:rPr>
              <a:t>Важный момент — это человеческие качества участника. В политике </a:t>
            </a:r>
            <a:r>
              <a:rPr lang="ru-RU" sz="2800" dirty="0" err="1">
                <a:solidFill>
                  <a:srgbClr val="C00000"/>
                </a:solidFill>
              </a:rPr>
              <a:t>Apache</a:t>
            </a:r>
            <a:r>
              <a:rPr lang="ru-RU" sz="2800" dirty="0">
                <a:solidFill>
                  <a:srgbClr val="C00000"/>
                </a:solidFill>
              </a:rPr>
              <a:t> прямо написано, что оценивается взаимодействие человека с остальными участниками, как он ведёт себя, если с его мнением не согласны. Чтобы участника повысили до </a:t>
            </a:r>
            <a:r>
              <a:rPr lang="ru-RU" sz="2800" dirty="0" err="1">
                <a:solidFill>
                  <a:srgbClr val="C00000"/>
                </a:solidFill>
              </a:rPr>
              <a:t>коммитера</a:t>
            </a:r>
            <a:r>
              <a:rPr lang="ru-RU" sz="2800" dirty="0">
                <a:solidFill>
                  <a:srgbClr val="C00000"/>
                </a:solidFill>
              </a:rPr>
              <a:t> или PMC, другие PMC должны проголосовать в </a:t>
            </a:r>
            <a:r>
              <a:rPr lang="ru-RU" sz="2800" dirty="0" err="1">
                <a:solidFill>
                  <a:srgbClr val="C00000"/>
                </a:solidFill>
              </a:rPr>
              <a:t>private</a:t>
            </a:r>
            <a:r>
              <a:rPr lang="ru-RU" sz="2800" dirty="0">
                <a:solidFill>
                  <a:srgbClr val="C00000"/>
                </a:solidFill>
              </a:rPr>
              <a:t> </a:t>
            </a:r>
            <a:r>
              <a:rPr lang="ru-RU" sz="2800" dirty="0" err="1">
                <a:solidFill>
                  <a:srgbClr val="C00000"/>
                </a:solidFill>
              </a:rPr>
              <a:t>list</a:t>
            </a:r>
            <a:r>
              <a:rPr lang="ru-RU" sz="2800" dirty="0">
                <a:solidFill>
                  <a:srgbClr val="C00000"/>
                </a:solidFill>
              </a:rPr>
              <a:t>, при этом не должно быть голосов «против</a:t>
            </a:r>
            <a:r>
              <a:rPr lang="ru-RU" sz="2800" dirty="0" smtClean="0">
                <a:solidFill>
                  <a:srgbClr val="C00000"/>
                </a:solidFill>
              </a:rPr>
              <a:t>».</a:t>
            </a:r>
          </a:p>
          <a:p>
            <a:pPr marL="0" indent="0">
              <a:buNone/>
            </a:pPr>
            <a:r>
              <a:rPr lang="ru-RU" sz="1800" dirty="0" smtClean="0">
                <a:solidFill>
                  <a:srgbClr val="C00000"/>
                </a:solidFill>
              </a:rPr>
              <a:t>	</a:t>
            </a:r>
            <a:r>
              <a:rPr lang="ru-RU" sz="1800" dirty="0">
                <a:solidFill>
                  <a:srgbClr val="C00000"/>
                </a:solidFill>
              </a:rPr>
              <a:t>	</a:t>
            </a:r>
            <a:r>
              <a:rPr lang="en-US" sz="1800" dirty="0" smtClean="0"/>
              <a:t>https</a:t>
            </a:r>
            <a:r>
              <a:rPr lang="en-US" sz="1800" dirty="0"/>
              <a:t>://habr.com/company/gridgain/blog/419391/</a:t>
            </a:r>
            <a:endParaRPr lang="ru-RU" sz="1800" dirty="0"/>
          </a:p>
        </p:txBody>
      </p:sp>
    </p:spTree>
    <p:extLst>
      <p:ext uri="{BB962C8B-B14F-4D97-AF65-F5344CB8AC3E}">
        <p14:creationId xmlns:p14="http://schemas.microsoft.com/office/powerpoint/2010/main" val="3750539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260648"/>
            <a:ext cx="6588224" cy="864096"/>
          </a:xfrm>
        </p:spPr>
        <p:txBody>
          <a:bodyPr tIns="108000" bIns="108000">
            <a:normAutofit/>
          </a:bodyPr>
          <a:lstStyle/>
          <a:p>
            <a:pPr>
              <a:spcBef>
                <a:spcPts val="0"/>
              </a:spcBef>
            </a:pPr>
            <a:r>
              <a:rPr lang="ru-RU" sz="2800" b="1" i="1" dirty="0" smtClean="0">
                <a:solidFill>
                  <a:srgbClr val="C00000"/>
                </a:solidFill>
              </a:rPr>
              <a:t>Что такое </a:t>
            </a:r>
            <a:r>
              <a:rPr lang="en-US" sz="2800" b="1" i="1" dirty="0" smtClean="0">
                <a:solidFill>
                  <a:srgbClr val="C00000"/>
                </a:solidFill>
              </a:rPr>
              <a:t>DAO</a:t>
            </a:r>
            <a:r>
              <a:rPr lang="ru-RU" sz="2800" b="1" i="1" dirty="0" smtClean="0">
                <a:solidFill>
                  <a:srgbClr val="C00000"/>
                </a:solidFill>
              </a:rPr>
              <a:t>?</a:t>
            </a:r>
            <a:endParaRPr lang="ru-RU" sz="2800" i="1" dirty="0">
              <a:solidFill>
                <a:srgbClr val="C00000"/>
              </a:solidFill>
            </a:endParaRPr>
          </a:p>
        </p:txBody>
      </p:sp>
      <p:sp>
        <p:nvSpPr>
          <p:cNvPr id="6" name="Прямоугольник 5"/>
          <p:cNvSpPr/>
          <p:nvPr/>
        </p:nvSpPr>
        <p:spPr>
          <a:xfrm>
            <a:off x="611560" y="1052736"/>
            <a:ext cx="7992888" cy="5112568"/>
          </a:xfrm>
          <a:prstGeom prst="rect">
            <a:avLst/>
          </a:prstGeom>
        </p:spPr>
        <p:txBody>
          <a:bodyPr wrap="square">
            <a:noAutofit/>
          </a:bodyPr>
          <a:lstStyle/>
          <a:p>
            <a:r>
              <a:rPr lang="ru-RU" sz="2000" dirty="0" smtClean="0">
                <a:solidFill>
                  <a:srgbClr val="C00000"/>
                </a:solidFill>
              </a:rPr>
              <a:t>Децентрализованная автономная организация (DAO) представляет собой организацию, представленную правилами (институтами), закодированными в виде  компьютерной программы, прозрачную, контролируемую акционерами и не подверженную влиянию центрального правительства. Правила членства и правила  финансовых транзакций DAO хранятся в блокчейне. </a:t>
            </a:r>
          </a:p>
          <a:p>
            <a:r>
              <a:rPr lang="ru-RU" sz="2000" dirty="0" smtClean="0">
                <a:solidFill>
                  <a:srgbClr val="C00000"/>
                </a:solidFill>
              </a:rPr>
              <a:t>Точный правовой статус этого типа организации бизнеса пока неясен. Известным примером финансирования венчурного капитала, был </a:t>
            </a:r>
            <a:r>
              <a:rPr lang="en-US" sz="2000" dirty="0" smtClean="0">
                <a:solidFill>
                  <a:srgbClr val="C00000"/>
                </a:solidFill>
              </a:rPr>
              <a:t>The</a:t>
            </a:r>
            <a:r>
              <a:rPr lang="ru-RU" sz="2000" dirty="0" smtClean="0">
                <a:solidFill>
                  <a:srgbClr val="C00000"/>
                </a:solidFill>
              </a:rPr>
              <a:t> DAO, который в июне 2016 года запустил </a:t>
            </a:r>
            <a:r>
              <a:rPr lang="en-US" sz="2000" dirty="0" smtClean="0">
                <a:solidFill>
                  <a:srgbClr val="C00000"/>
                </a:solidFill>
              </a:rPr>
              <a:t>ICO </a:t>
            </a:r>
            <a:r>
              <a:rPr lang="ru-RU" sz="2000" dirty="0" smtClean="0">
                <a:solidFill>
                  <a:srgbClr val="C00000"/>
                </a:solidFill>
              </a:rPr>
              <a:t>на</a:t>
            </a:r>
            <a:r>
              <a:rPr lang="en-US" sz="2000" dirty="0" smtClean="0">
                <a:solidFill>
                  <a:srgbClr val="C00000"/>
                </a:solidFill>
              </a:rPr>
              <a:t> $</a:t>
            </a:r>
            <a:r>
              <a:rPr lang="ru-RU" sz="2000" dirty="0" smtClean="0">
                <a:solidFill>
                  <a:srgbClr val="C00000"/>
                </a:solidFill>
              </a:rPr>
              <a:t>150 млн., и был немедленно взломан и ограблен на сумму </a:t>
            </a:r>
            <a:r>
              <a:rPr lang="en-US" sz="2000" dirty="0" smtClean="0">
                <a:solidFill>
                  <a:srgbClr val="C00000"/>
                </a:solidFill>
              </a:rPr>
              <a:t>$</a:t>
            </a:r>
            <a:r>
              <a:rPr lang="ru-RU" sz="2000" dirty="0" smtClean="0">
                <a:solidFill>
                  <a:srgbClr val="C00000"/>
                </a:solidFill>
              </a:rPr>
              <a:t>50 млн. в </a:t>
            </a:r>
            <a:r>
              <a:rPr lang="ru-RU" sz="2000" dirty="0" err="1" smtClean="0">
                <a:solidFill>
                  <a:srgbClr val="C00000"/>
                </a:solidFill>
              </a:rPr>
              <a:t>криптовалюте</a:t>
            </a:r>
            <a:r>
              <a:rPr lang="ru-RU" sz="2000" dirty="0" smtClean="0">
                <a:solidFill>
                  <a:srgbClr val="C00000"/>
                </a:solidFill>
              </a:rPr>
              <a:t>. Этот взлом был отменен в следующие недели, и деньги восстановлены через </a:t>
            </a:r>
            <a:r>
              <a:rPr lang="ru-RU" sz="2000" dirty="0" err="1" smtClean="0">
                <a:solidFill>
                  <a:srgbClr val="C00000"/>
                </a:solidFill>
              </a:rPr>
              <a:t>хардфорк</a:t>
            </a:r>
            <a:r>
              <a:rPr lang="ru-RU" sz="2000" dirty="0" smtClean="0">
                <a:solidFill>
                  <a:srgbClr val="C00000"/>
                </a:solidFill>
              </a:rPr>
              <a:t> блока </a:t>
            </a:r>
            <a:r>
              <a:rPr lang="ru-RU" sz="2000" dirty="0" err="1" smtClean="0">
                <a:solidFill>
                  <a:srgbClr val="C00000"/>
                </a:solidFill>
              </a:rPr>
              <a:t>Ethereum</a:t>
            </a:r>
            <a:r>
              <a:rPr lang="ru-RU" sz="2000" dirty="0" smtClean="0">
                <a:solidFill>
                  <a:srgbClr val="C00000"/>
                </a:solidFill>
              </a:rPr>
              <a:t>. Это децентрализованное восстановление стало возможным благодаря поддержке большинства голосов сообщества </a:t>
            </a:r>
            <a:r>
              <a:rPr lang="ru-RU" sz="2000" dirty="0" err="1" smtClean="0">
                <a:solidFill>
                  <a:srgbClr val="C00000"/>
                </a:solidFill>
              </a:rPr>
              <a:t>Ethereum</a:t>
            </a:r>
            <a:r>
              <a:rPr lang="ru-RU" sz="2000" dirty="0" smtClean="0">
                <a:solidFill>
                  <a:srgbClr val="C00000"/>
                </a:solidFill>
              </a:rPr>
              <a:t>.</a:t>
            </a:r>
          </a:p>
          <a:p>
            <a:r>
              <a:rPr lang="ru-RU" sz="2000" dirty="0" smtClean="0">
                <a:solidFill>
                  <a:srgbClr val="C00000"/>
                </a:solidFill>
              </a:rPr>
              <a:t>(</a:t>
            </a:r>
            <a:r>
              <a:rPr lang="ru-RU" sz="2000" dirty="0" err="1" smtClean="0">
                <a:solidFill>
                  <a:srgbClr val="C00000"/>
                </a:solidFill>
              </a:rPr>
              <a:t>Википедия</a:t>
            </a:r>
            <a:r>
              <a:rPr lang="ru-RU" sz="2000" dirty="0" smtClean="0">
                <a:solidFill>
                  <a:srgbClr val="C00000"/>
                </a:solidFill>
              </a:rPr>
              <a:t>) </a:t>
            </a:r>
            <a:endParaRPr lang="ru-RU" sz="2000" dirty="0">
              <a:solidFill>
                <a:srgbClr val="C00000"/>
              </a:solidFill>
            </a:endParaRPr>
          </a:p>
        </p:txBody>
      </p:sp>
    </p:spTree>
    <p:extLst>
      <p:ext uri="{BB962C8B-B14F-4D97-AF65-F5344CB8AC3E}">
        <p14:creationId xmlns:p14="http://schemas.microsoft.com/office/powerpoint/2010/main" val="3819674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8"/>
            <a:ext cx="7632848" cy="864096"/>
          </a:xfrm>
        </p:spPr>
        <p:txBody>
          <a:bodyPr tIns="108000" bIns="108000">
            <a:normAutofit fontScale="90000"/>
          </a:bodyPr>
          <a:lstStyle/>
          <a:p>
            <a:pPr>
              <a:spcBef>
                <a:spcPts val="0"/>
              </a:spcBef>
            </a:pPr>
            <a:r>
              <a:rPr lang="ru-RU" sz="2800" b="1" i="1" dirty="0" smtClean="0">
                <a:solidFill>
                  <a:srgbClr val="C00000"/>
                </a:solidFill>
              </a:rPr>
              <a:t>Что такое ДАО (децентрализованная автономная организация)?</a:t>
            </a:r>
            <a:endParaRPr lang="ru-RU" sz="2800" i="1" dirty="0">
              <a:solidFill>
                <a:srgbClr val="C00000"/>
              </a:solidFill>
            </a:endParaRPr>
          </a:p>
        </p:txBody>
      </p:sp>
      <p:sp>
        <p:nvSpPr>
          <p:cNvPr id="6" name="Прямоугольник 5"/>
          <p:cNvSpPr/>
          <p:nvPr/>
        </p:nvSpPr>
        <p:spPr>
          <a:xfrm>
            <a:off x="539552" y="1124744"/>
            <a:ext cx="7992888" cy="5328592"/>
          </a:xfrm>
          <a:prstGeom prst="rect">
            <a:avLst/>
          </a:prstGeom>
        </p:spPr>
        <p:txBody>
          <a:bodyPr wrap="square">
            <a:noAutofit/>
          </a:bodyPr>
          <a:lstStyle/>
          <a:p>
            <a:r>
              <a:rPr lang="ru-RU" sz="2000" dirty="0" smtClean="0">
                <a:solidFill>
                  <a:srgbClr val="C00000"/>
                </a:solidFill>
              </a:rPr>
              <a:t>Вместо иерархической структуры, управляемой группой людей, взаимодействующих лично и контролирующих собственность через правовую систему, децентрализованная организация включает в себя команду людей, взаимодействующих друг с другом в соответствии с протоколом, описанным  в коде и закрепленным в </a:t>
            </a:r>
            <a:r>
              <a:rPr lang="ru-RU" sz="2000" dirty="0" err="1" smtClean="0">
                <a:solidFill>
                  <a:srgbClr val="C00000"/>
                </a:solidFill>
              </a:rPr>
              <a:t>блокчейн</a:t>
            </a:r>
            <a:r>
              <a:rPr lang="ru-RU" sz="2000" dirty="0" smtClean="0">
                <a:solidFill>
                  <a:srgbClr val="C00000"/>
                </a:solidFill>
              </a:rPr>
              <a:t>. </a:t>
            </a:r>
          </a:p>
          <a:p>
            <a:r>
              <a:rPr lang="ru-RU" sz="2000" dirty="0" smtClean="0">
                <a:solidFill>
                  <a:srgbClr val="C00000"/>
                </a:solidFill>
              </a:rPr>
              <a:t>Децентрализованная организация (DO) может использовать правовую систему для защиты своего физического имущества, но это вторично. Например, можно взять корпорацию и полностью перевести ее на </a:t>
            </a:r>
            <a:r>
              <a:rPr lang="ru-RU" sz="2000" dirty="0" err="1" smtClean="0">
                <a:solidFill>
                  <a:srgbClr val="C00000"/>
                </a:solidFill>
              </a:rPr>
              <a:t>блокчейн</a:t>
            </a:r>
            <a:r>
              <a:rPr lang="ru-RU" sz="2000" dirty="0" smtClean="0">
                <a:solidFill>
                  <a:srgbClr val="C00000"/>
                </a:solidFill>
              </a:rPr>
              <a:t>; контракт на основе </a:t>
            </a:r>
            <a:r>
              <a:rPr lang="ru-RU" sz="2000" dirty="0" err="1" smtClean="0">
                <a:solidFill>
                  <a:srgbClr val="C00000"/>
                </a:solidFill>
              </a:rPr>
              <a:t>блокчейна</a:t>
            </a:r>
            <a:r>
              <a:rPr lang="ru-RU" sz="2000" dirty="0" smtClean="0">
                <a:solidFill>
                  <a:srgbClr val="C00000"/>
                </a:solidFill>
              </a:rPr>
              <a:t> ведет учет владения акциями, а голосование на базе </a:t>
            </a:r>
            <a:r>
              <a:rPr lang="ru-RU" sz="2000" dirty="0" err="1" smtClean="0">
                <a:solidFill>
                  <a:srgbClr val="C00000"/>
                </a:solidFill>
              </a:rPr>
              <a:t>блокчейн</a:t>
            </a:r>
            <a:r>
              <a:rPr lang="ru-RU" sz="2000" dirty="0" smtClean="0">
                <a:solidFill>
                  <a:srgbClr val="C00000"/>
                </a:solidFill>
              </a:rPr>
              <a:t> позволит акционерам выбирать директоров. </a:t>
            </a:r>
          </a:p>
          <a:p>
            <a:r>
              <a:rPr lang="ru-RU" sz="2000" dirty="0" smtClean="0">
                <a:solidFill>
                  <a:srgbClr val="C00000"/>
                </a:solidFill>
              </a:rPr>
              <a:t>DAO это организация, которая живет в Интернете и существует автономно, но также в значительной степени полагается на </a:t>
            </a:r>
            <a:r>
              <a:rPr lang="ru-RU" sz="2000" dirty="0" err="1" smtClean="0">
                <a:solidFill>
                  <a:srgbClr val="C00000"/>
                </a:solidFill>
              </a:rPr>
              <a:t>найм</a:t>
            </a:r>
            <a:r>
              <a:rPr lang="ru-RU" sz="2000" dirty="0" smtClean="0">
                <a:solidFill>
                  <a:srgbClr val="C00000"/>
                </a:solidFill>
              </a:rPr>
              <a:t> людей для выполнения определенных задач, которые сам автомат не может выполнить.</a:t>
            </a:r>
          </a:p>
          <a:p>
            <a:endParaRPr lang="ru-RU" sz="1400" dirty="0" smtClean="0"/>
          </a:p>
          <a:p>
            <a:r>
              <a:rPr lang="en-US" sz="1400" dirty="0" smtClean="0"/>
              <a:t>https://blockchainhub.net/dao-decentralized-autonomous-organization/</a:t>
            </a:r>
            <a:endParaRPr lang="ru-RU" sz="1400" dirty="0"/>
          </a:p>
        </p:txBody>
      </p:sp>
    </p:spTree>
    <p:extLst>
      <p:ext uri="{BB962C8B-B14F-4D97-AF65-F5344CB8AC3E}">
        <p14:creationId xmlns:p14="http://schemas.microsoft.com/office/powerpoint/2010/main" val="3819674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noAutofit/>
          </a:bodyPr>
          <a:lstStyle/>
          <a:p>
            <a:r>
              <a:rPr lang="ru-RU" sz="3200" b="1" dirty="0" smtClean="0">
                <a:solidFill>
                  <a:srgbClr val="C00000"/>
                </a:solidFill>
              </a:rPr>
              <a:t>Тезис первый: сложность лидирующих систем во Вселенной постоянно растет</a:t>
            </a:r>
            <a:endParaRPr lang="ru-RU" sz="3200" b="1" dirty="0">
              <a:solidFill>
                <a:srgbClr val="C00000"/>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1556792"/>
            <a:ext cx="2952739" cy="1800200"/>
          </a:xfrm>
          <a:prstGeom prst="rect">
            <a:avLst/>
          </a:prstGeom>
        </p:spPr>
      </p:pic>
      <p:sp>
        <p:nvSpPr>
          <p:cNvPr id="5" name="TextBox 4"/>
          <p:cNvSpPr txBox="1"/>
          <p:nvPr/>
        </p:nvSpPr>
        <p:spPr>
          <a:xfrm>
            <a:off x="1691680" y="3284984"/>
            <a:ext cx="1800200" cy="369332"/>
          </a:xfrm>
          <a:prstGeom prst="rect">
            <a:avLst/>
          </a:prstGeom>
          <a:noFill/>
        </p:spPr>
        <p:txBody>
          <a:bodyPr wrap="square" rtlCol="0">
            <a:spAutoFit/>
          </a:bodyPr>
          <a:lstStyle/>
          <a:p>
            <a:r>
              <a:rPr lang="ru-RU" dirty="0" smtClean="0">
                <a:solidFill>
                  <a:srgbClr val="C00000"/>
                </a:solidFill>
              </a:rPr>
              <a:t>Атом водорода </a:t>
            </a:r>
            <a:endParaRPr lang="ru-RU" dirty="0">
              <a:solidFill>
                <a:srgbClr val="C00000"/>
              </a:solidFill>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628800"/>
            <a:ext cx="1800200" cy="1800200"/>
          </a:xfrm>
          <a:prstGeom prst="rect">
            <a:avLst/>
          </a:prstGeom>
        </p:spPr>
      </p:pic>
      <p:sp>
        <p:nvSpPr>
          <p:cNvPr id="7" name="TextBox 6"/>
          <p:cNvSpPr txBox="1"/>
          <p:nvPr/>
        </p:nvSpPr>
        <p:spPr>
          <a:xfrm>
            <a:off x="5436096" y="3429000"/>
            <a:ext cx="1440160" cy="369332"/>
          </a:xfrm>
          <a:prstGeom prst="rect">
            <a:avLst/>
          </a:prstGeom>
          <a:noFill/>
        </p:spPr>
        <p:txBody>
          <a:bodyPr wrap="square" rtlCol="0">
            <a:spAutoFit/>
          </a:bodyPr>
          <a:lstStyle/>
          <a:p>
            <a:r>
              <a:rPr lang="ru-RU" dirty="0" smtClean="0">
                <a:solidFill>
                  <a:srgbClr val="C00000"/>
                </a:solidFill>
              </a:rPr>
              <a:t>Атом гелия </a:t>
            </a:r>
            <a:endParaRPr lang="ru-RU" dirty="0">
              <a:solidFill>
                <a:srgbClr val="C00000"/>
              </a:solidFill>
            </a:endParaRP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640" y="3789040"/>
            <a:ext cx="2628949" cy="2151693"/>
          </a:xfrm>
          <a:prstGeom prst="rect">
            <a:avLst/>
          </a:prstGeom>
        </p:spPr>
      </p:pic>
      <p:sp>
        <p:nvSpPr>
          <p:cNvPr id="9" name="TextBox 8"/>
          <p:cNvSpPr txBox="1"/>
          <p:nvPr/>
        </p:nvSpPr>
        <p:spPr>
          <a:xfrm>
            <a:off x="1691680" y="5949280"/>
            <a:ext cx="1656184" cy="369332"/>
          </a:xfrm>
          <a:prstGeom prst="rect">
            <a:avLst/>
          </a:prstGeom>
          <a:noFill/>
        </p:spPr>
        <p:txBody>
          <a:bodyPr wrap="square" rtlCol="0">
            <a:spAutoFit/>
          </a:bodyPr>
          <a:lstStyle/>
          <a:p>
            <a:r>
              <a:rPr lang="ru-RU" dirty="0" smtClean="0">
                <a:solidFill>
                  <a:srgbClr val="C00000"/>
                </a:solidFill>
              </a:rPr>
              <a:t>Атом углерода </a:t>
            </a:r>
            <a:endParaRPr lang="ru-RU" dirty="0">
              <a:solidFill>
                <a:srgbClr val="C00000"/>
              </a:solidFill>
            </a:endParaRPr>
          </a:p>
        </p:txBody>
      </p:sp>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3789040"/>
            <a:ext cx="2291049" cy="2163020"/>
          </a:xfrm>
          <a:prstGeom prst="rect">
            <a:avLst/>
          </a:prstGeom>
        </p:spPr>
      </p:pic>
      <p:sp>
        <p:nvSpPr>
          <p:cNvPr id="11" name="TextBox 10"/>
          <p:cNvSpPr txBox="1"/>
          <p:nvPr/>
        </p:nvSpPr>
        <p:spPr>
          <a:xfrm>
            <a:off x="5508104" y="6021288"/>
            <a:ext cx="1433259" cy="369332"/>
          </a:xfrm>
          <a:prstGeom prst="rect">
            <a:avLst/>
          </a:prstGeom>
          <a:noFill/>
        </p:spPr>
        <p:txBody>
          <a:bodyPr wrap="square" rtlCol="0">
            <a:spAutoFit/>
          </a:bodyPr>
          <a:lstStyle/>
          <a:p>
            <a:pPr algn="ctr"/>
            <a:r>
              <a:rPr lang="ru-RU" dirty="0" smtClean="0">
                <a:solidFill>
                  <a:srgbClr val="C00000"/>
                </a:solidFill>
              </a:rPr>
              <a:t>Атом урана </a:t>
            </a:r>
            <a:endParaRPr lang="ru-RU" dirty="0">
              <a:solidFill>
                <a:srgbClr val="C00000"/>
              </a:solidFill>
            </a:endParaRPr>
          </a:p>
        </p:txBody>
      </p:sp>
      <p:sp>
        <p:nvSpPr>
          <p:cNvPr id="12" name="TextBox 11"/>
          <p:cNvSpPr txBox="1"/>
          <p:nvPr/>
        </p:nvSpPr>
        <p:spPr>
          <a:xfrm>
            <a:off x="1115616" y="2708920"/>
            <a:ext cx="648072" cy="246221"/>
          </a:xfrm>
          <a:prstGeom prst="rect">
            <a:avLst/>
          </a:prstGeom>
          <a:solidFill>
            <a:schemeClr val="bg1"/>
          </a:solidFill>
        </p:spPr>
        <p:txBody>
          <a:bodyPr wrap="square" rtlCol="0">
            <a:spAutoFit/>
          </a:bodyPr>
          <a:lstStyle/>
          <a:p>
            <a:r>
              <a:rPr lang="en-US" sz="1000" b="1" dirty="0" err="1" smtClean="0"/>
              <a:t>Protium</a:t>
            </a:r>
            <a:endParaRPr lang="ru-RU" sz="1000" b="1" dirty="0"/>
          </a:p>
        </p:txBody>
      </p:sp>
      <p:sp>
        <p:nvSpPr>
          <p:cNvPr id="13" name="TextBox 12"/>
          <p:cNvSpPr txBox="1"/>
          <p:nvPr/>
        </p:nvSpPr>
        <p:spPr>
          <a:xfrm>
            <a:off x="2051720" y="2636912"/>
            <a:ext cx="792088" cy="246221"/>
          </a:xfrm>
          <a:prstGeom prst="rect">
            <a:avLst/>
          </a:prstGeom>
          <a:solidFill>
            <a:schemeClr val="bg1"/>
          </a:solidFill>
        </p:spPr>
        <p:txBody>
          <a:bodyPr wrap="square" rtlCol="0">
            <a:spAutoFit/>
          </a:bodyPr>
          <a:lstStyle/>
          <a:p>
            <a:r>
              <a:rPr lang="en-US" sz="1000" b="1" dirty="0" smtClean="0"/>
              <a:t>Deuterium</a:t>
            </a:r>
            <a:r>
              <a:rPr lang="en-US" sz="1000" dirty="0" smtClean="0"/>
              <a:t> </a:t>
            </a:r>
            <a:endParaRPr lang="ru-RU" sz="1000" b="1" dirty="0"/>
          </a:p>
        </p:txBody>
      </p:sp>
      <p:sp>
        <p:nvSpPr>
          <p:cNvPr id="14" name="TextBox 13"/>
          <p:cNvSpPr txBox="1"/>
          <p:nvPr/>
        </p:nvSpPr>
        <p:spPr>
          <a:xfrm>
            <a:off x="3275856" y="2708920"/>
            <a:ext cx="648072" cy="246221"/>
          </a:xfrm>
          <a:prstGeom prst="rect">
            <a:avLst/>
          </a:prstGeom>
          <a:solidFill>
            <a:schemeClr val="bg1"/>
          </a:solidFill>
        </p:spPr>
        <p:txBody>
          <a:bodyPr wrap="square" rtlCol="0">
            <a:spAutoFit/>
          </a:bodyPr>
          <a:lstStyle/>
          <a:p>
            <a:r>
              <a:rPr lang="en-US" sz="1000" b="1" dirty="0" smtClean="0"/>
              <a:t>Tritium</a:t>
            </a:r>
            <a:endParaRPr lang="ru-RU" sz="1000" b="1" dirty="0"/>
          </a:p>
        </p:txBody>
      </p:sp>
    </p:spTree>
    <p:extLst>
      <p:ext uri="{BB962C8B-B14F-4D97-AF65-F5344CB8AC3E}">
        <p14:creationId xmlns:p14="http://schemas.microsoft.com/office/powerpoint/2010/main" val="3248432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83768" y="260648"/>
            <a:ext cx="4032448" cy="648072"/>
          </a:xfrm>
        </p:spPr>
        <p:txBody>
          <a:bodyPr tIns="108000" bIns="108000">
            <a:normAutofit/>
          </a:bodyPr>
          <a:lstStyle/>
          <a:p>
            <a:pPr>
              <a:spcBef>
                <a:spcPts val="0"/>
              </a:spcBef>
            </a:pPr>
            <a:r>
              <a:rPr lang="ru-RU" sz="2800" b="1" i="1" dirty="0" smtClean="0">
                <a:solidFill>
                  <a:srgbClr val="C00000"/>
                </a:solidFill>
              </a:rPr>
              <a:t>Что такое ДАО?</a:t>
            </a:r>
            <a:endParaRPr lang="ru-RU" sz="2800" i="1" dirty="0">
              <a:solidFill>
                <a:srgbClr val="C00000"/>
              </a:solidFill>
            </a:endParaRPr>
          </a:p>
        </p:txBody>
      </p:sp>
      <p:sp>
        <p:nvSpPr>
          <p:cNvPr id="6" name="Прямоугольник 5"/>
          <p:cNvSpPr/>
          <p:nvPr/>
        </p:nvSpPr>
        <p:spPr>
          <a:xfrm>
            <a:off x="395536" y="836712"/>
            <a:ext cx="8280920" cy="5544616"/>
          </a:xfrm>
          <a:prstGeom prst="rect">
            <a:avLst/>
          </a:prstGeom>
        </p:spPr>
        <p:txBody>
          <a:bodyPr wrap="square">
            <a:noAutofit/>
          </a:bodyPr>
          <a:lstStyle/>
          <a:p>
            <a:r>
              <a:rPr lang="ru-RU" sz="2000" dirty="0" smtClean="0">
                <a:solidFill>
                  <a:srgbClr val="C00000"/>
                </a:solidFill>
              </a:rPr>
              <a:t>Умные контракты в среде доверия и DAO - самая сложная форма интеллектуального контракта – это решение вековой проблемы управления, которая в политической науке и экономике называется проблемой главного агента. Эта дилемма возникает, когда агент - физическое или юридическое лицо - может принимать решения от имени принципала (хозяина) или влиять на него. При этом моральный риск возникает, когда человек принимает слишком большие риски, потому что кто-то другой несет расходы на эти риски, обычно когда в игре есть информационная   асимметрия. Если менеджер, подписывающий  рискованные сделки, больше знает о своих намерениях, чем сторона, оплачивающая последствия этого риска, то он (агент) мотивирован действовать в своих собственных интересах, что противоречит его  обязанностям.  </a:t>
            </a:r>
            <a:r>
              <a:rPr lang="ru-RU" sz="2000" dirty="0" err="1" smtClean="0">
                <a:solidFill>
                  <a:srgbClr val="C00000"/>
                </a:solidFill>
              </a:rPr>
              <a:t>Блокчейн</a:t>
            </a:r>
            <a:r>
              <a:rPr lang="ru-RU" sz="2000" dirty="0" smtClean="0">
                <a:solidFill>
                  <a:srgbClr val="C00000"/>
                </a:solidFill>
              </a:rPr>
              <a:t> и </a:t>
            </a:r>
            <a:r>
              <a:rPr lang="ru-RU" sz="2000" dirty="0" err="1" smtClean="0">
                <a:solidFill>
                  <a:srgbClr val="C00000"/>
                </a:solidFill>
              </a:rPr>
              <a:t>смарт-контракты</a:t>
            </a:r>
            <a:r>
              <a:rPr lang="ru-RU" sz="2000" dirty="0" smtClean="0">
                <a:solidFill>
                  <a:srgbClr val="C00000"/>
                </a:solidFill>
              </a:rPr>
              <a:t> сокращают транзакционные издержки и количество уровней бюрократии и позволяют найти новые способы согласования интересов руководящих групп людей гораздо более демократичным  способом, чем известные сегодня.</a:t>
            </a:r>
          </a:p>
          <a:p>
            <a:pPr algn="ctr"/>
            <a:endParaRPr lang="ru-RU" sz="1400" dirty="0" smtClean="0"/>
          </a:p>
          <a:p>
            <a:pPr algn="ctr"/>
            <a:r>
              <a:rPr lang="en-US" sz="1400" dirty="0" smtClean="0"/>
              <a:t>https://blockchainhub.net/dao-decentralized-autonomous-organization/</a:t>
            </a:r>
            <a:endParaRPr lang="ru-RU" sz="1400" dirty="0"/>
          </a:p>
        </p:txBody>
      </p:sp>
    </p:spTree>
    <p:extLst>
      <p:ext uri="{BB962C8B-B14F-4D97-AF65-F5344CB8AC3E}">
        <p14:creationId xmlns:p14="http://schemas.microsoft.com/office/powerpoint/2010/main" val="3819674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83768" y="260648"/>
            <a:ext cx="4032448" cy="648072"/>
          </a:xfrm>
        </p:spPr>
        <p:txBody>
          <a:bodyPr tIns="108000" bIns="108000">
            <a:normAutofit/>
          </a:bodyPr>
          <a:lstStyle/>
          <a:p>
            <a:pPr>
              <a:spcBef>
                <a:spcPts val="0"/>
              </a:spcBef>
            </a:pPr>
            <a:r>
              <a:rPr lang="ru-RU" sz="2800" b="1" i="1" dirty="0" smtClean="0">
                <a:solidFill>
                  <a:srgbClr val="C00000"/>
                </a:solidFill>
              </a:rPr>
              <a:t>Что такое ДАО?</a:t>
            </a:r>
            <a:endParaRPr lang="ru-RU" sz="2800" i="1" dirty="0">
              <a:solidFill>
                <a:srgbClr val="C00000"/>
              </a:solidFill>
            </a:endParaRPr>
          </a:p>
        </p:txBody>
      </p:sp>
      <p:sp>
        <p:nvSpPr>
          <p:cNvPr id="6" name="Прямоугольник 5"/>
          <p:cNvSpPr/>
          <p:nvPr/>
        </p:nvSpPr>
        <p:spPr>
          <a:xfrm>
            <a:off x="395536" y="836712"/>
            <a:ext cx="8280920" cy="5544616"/>
          </a:xfrm>
          <a:prstGeom prst="rect">
            <a:avLst/>
          </a:prstGeom>
        </p:spPr>
        <p:txBody>
          <a:bodyPr wrap="square">
            <a:noAutofit/>
          </a:bodyPr>
          <a:lstStyle/>
          <a:p>
            <a:r>
              <a:rPr lang="ru-RU" sz="2000" b="1" dirty="0" smtClean="0">
                <a:solidFill>
                  <a:srgbClr val="C00000"/>
                </a:solidFill>
              </a:rPr>
              <a:t>DAO как конвейеры </a:t>
            </a:r>
            <a:r>
              <a:rPr lang="ru-RU" sz="2000" b="1" dirty="0" err="1" smtClean="0">
                <a:solidFill>
                  <a:srgbClr val="C00000"/>
                </a:solidFill>
              </a:rPr>
              <a:t>краудфандинга</a:t>
            </a:r>
            <a:endParaRPr lang="ru-RU" sz="2000" b="1" dirty="0" smtClean="0">
              <a:solidFill>
                <a:srgbClr val="C00000"/>
              </a:solidFill>
            </a:endParaRPr>
          </a:p>
          <a:p>
            <a:endParaRPr lang="ru-RU" sz="2000" dirty="0" smtClean="0">
              <a:solidFill>
                <a:srgbClr val="C00000"/>
              </a:solidFill>
            </a:endParaRPr>
          </a:p>
          <a:p>
            <a:r>
              <a:rPr lang="ru-RU" sz="2000" dirty="0" smtClean="0">
                <a:solidFill>
                  <a:srgbClr val="C00000"/>
                </a:solidFill>
              </a:rPr>
              <a:t>Так как </a:t>
            </a:r>
            <a:r>
              <a:rPr lang="ru-RU" sz="2000" dirty="0" err="1" smtClean="0">
                <a:solidFill>
                  <a:srgbClr val="C00000"/>
                </a:solidFill>
              </a:rPr>
              <a:t>смарт-контракты</a:t>
            </a:r>
            <a:r>
              <a:rPr lang="ru-RU" sz="2000" dirty="0" smtClean="0">
                <a:solidFill>
                  <a:srgbClr val="C00000"/>
                </a:solidFill>
              </a:rPr>
              <a:t> работают поверх публичных </a:t>
            </a:r>
            <a:r>
              <a:rPr lang="ru-RU" sz="2000" dirty="0" err="1" smtClean="0">
                <a:solidFill>
                  <a:srgbClr val="C00000"/>
                </a:solidFill>
              </a:rPr>
              <a:t>блокчейнов</a:t>
            </a:r>
            <a:r>
              <a:rPr lang="ru-RU" sz="2000" dirty="0" smtClean="0">
                <a:solidFill>
                  <a:srgbClr val="C00000"/>
                </a:solidFill>
              </a:rPr>
              <a:t>, таких как </a:t>
            </a:r>
            <a:r>
              <a:rPr lang="ru-RU" sz="2000" dirty="0" err="1" smtClean="0">
                <a:solidFill>
                  <a:srgbClr val="C00000"/>
                </a:solidFill>
              </a:rPr>
              <a:t>Ethereum</a:t>
            </a:r>
            <a:r>
              <a:rPr lang="ru-RU" sz="2000" dirty="0" smtClean="0">
                <a:solidFill>
                  <a:srgbClr val="C00000"/>
                </a:solidFill>
              </a:rPr>
              <a:t>, они могут быть запрограммированы на сбор и управление реальной экономической стоимостью в любых объемах, известных как ICO. Это децентрализованный автономный инвестиционный фонд без управляющих. </a:t>
            </a:r>
          </a:p>
          <a:p>
            <a:r>
              <a:rPr lang="ru-RU" sz="2000" dirty="0" smtClean="0">
                <a:solidFill>
                  <a:srgbClr val="C00000"/>
                </a:solidFill>
              </a:rPr>
              <a:t>Каждому, желающему инвестировать гарантируется пропорциональная доля будущих доходов компании. Кроме того, эти акции могут быть проданы за любые другие активы, перечисленные в обмене </a:t>
            </a:r>
            <a:r>
              <a:rPr lang="ru-RU" sz="2000" dirty="0" err="1" smtClean="0">
                <a:solidFill>
                  <a:srgbClr val="C00000"/>
                </a:solidFill>
              </a:rPr>
              <a:t>криптовалютами</a:t>
            </a:r>
            <a:r>
              <a:rPr lang="ru-RU" sz="2000" dirty="0" smtClean="0">
                <a:solidFill>
                  <a:srgbClr val="C00000"/>
                </a:solidFill>
              </a:rPr>
              <a:t>, охватывая как </a:t>
            </a:r>
            <a:r>
              <a:rPr lang="ru-RU" sz="2000" dirty="0" err="1" smtClean="0">
                <a:solidFill>
                  <a:srgbClr val="C00000"/>
                </a:solidFill>
              </a:rPr>
              <a:t>фиатные</a:t>
            </a:r>
            <a:r>
              <a:rPr lang="ru-RU" sz="2000" dirty="0" smtClean="0">
                <a:solidFill>
                  <a:srgbClr val="C00000"/>
                </a:solidFill>
              </a:rPr>
              <a:t>, так и </a:t>
            </a:r>
            <a:r>
              <a:rPr lang="ru-RU" sz="2000" dirty="0" err="1" smtClean="0">
                <a:solidFill>
                  <a:srgbClr val="C00000"/>
                </a:solidFill>
              </a:rPr>
              <a:t>криптовалюты</a:t>
            </a:r>
            <a:r>
              <a:rPr lang="ru-RU" sz="2000" dirty="0" smtClean="0">
                <a:solidFill>
                  <a:srgbClr val="C00000"/>
                </a:solidFill>
              </a:rPr>
              <a:t>. </a:t>
            </a:r>
          </a:p>
          <a:p>
            <a:r>
              <a:rPr lang="ru-RU" sz="2000" dirty="0" smtClean="0">
                <a:solidFill>
                  <a:srgbClr val="C00000"/>
                </a:solidFill>
              </a:rPr>
              <a:t>Несмотря на то, что первый эксперимент </a:t>
            </a:r>
            <a:r>
              <a:rPr lang="en-US" sz="2000" dirty="0" smtClean="0">
                <a:solidFill>
                  <a:srgbClr val="C00000"/>
                </a:solidFill>
              </a:rPr>
              <a:t>The </a:t>
            </a:r>
            <a:r>
              <a:rPr lang="ru-RU" sz="2000" dirty="0" smtClean="0">
                <a:solidFill>
                  <a:srgbClr val="C00000"/>
                </a:solidFill>
              </a:rPr>
              <a:t>DAO досрочно закончился  впечатляющим «взломом», идея нового типа </a:t>
            </a:r>
            <a:r>
              <a:rPr lang="ru-RU" sz="2000" dirty="0" err="1" smtClean="0">
                <a:solidFill>
                  <a:srgbClr val="C00000"/>
                </a:solidFill>
              </a:rPr>
              <a:t>краудфандинга</a:t>
            </a:r>
            <a:r>
              <a:rPr lang="ru-RU" sz="2000" dirty="0" smtClean="0">
                <a:solidFill>
                  <a:srgbClr val="C00000"/>
                </a:solidFill>
              </a:rPr>
              <a:t> , основанная на выпуске </a:t>
            </a:r>
            <a:r>
              <a:rPr lang="ru-RU" sz="2000" dirty="0" err="1" smtClean="0">
                <a:solidFill>
                  <a:srgbClr val="C00000"/>
                </a:solidFill>
              </a:rPr>
              <a:t>блокчейн</a:t>
            </a:r>
            <a:r>
              <a:rPr lang="ru-RU" sz="2000" dirty="0" smtClean="0">
                <a:solidFill>
                  <a:srgbClr val="C00000"/>
                </a:solidFill>
              </a:rPr>
              <a:t> </a:t>
            </a:r>
            <a:r>
              <a:rPr lang="ru-RU" sz="2000" dirty="0" err="1" smtClean="0">
                <a:solidFill>
                  <a:srgbClr val="C00000"/>
                </a:solidFill>
              </a:rPr>
              <a:t>токена</a:t>
            </a:r>
            <a:r>
              <a:rPr lang="ru-RU" sz="2000" dirty="0" smtClean="0">
                <a:solidFill>
                  <a:srgbClr val="C00000"/>
                </a:solidFill>
              </a:rPr>
              <a:t> как доли собственности в будущем доходе, воспламенила умы предпринимателей во всем мире и с тех пор порождала рискованные ICO.</a:t>
            </a:r>
          </a:p>
          <a:p>
            <a:pPr algn="ctr"/>
            <a:endParaRPr lang="ru-RU" sz="1400" dirty="0" smtClean="0"/>
          </a:p>
          <a:p>
            <a:pPr algn="ctr"/>
            <a:r>
              <a:rPr lang="en-US" sz="1400" dirty="0" smtClean="0"/>
              <a:t>https://blockchainhub.net/dao-decentralized-autonomous-organization/</a:t>
            </a:r>
            <a:endParaRPr lang="ru-RU" sz="1400" dirty="0"/>
          </a:p>
        </p:txBody>
      </p:sp>
    </p:spTree>
    <p:extLst>
      <p:ext uri="{BB962C8B-B14F-4D97-AF65-F5344CB8AC3E}">
        <p14:creationId xmlns:p14="http://schemas.microsoft.com/office/powerpoint/2010/main" val="3819674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Autofit/>
          </a:bodyPr>
          <a:lstStyle/>
          <a:p>
            <a:r>
              <a:rPr lang="ru-RU" sz="2400" b="1" dirty="0" smtClean="0">
                <a:solidFill>
                  <a:srgbClr val="C00000"/>
                </a:solidFill>
              </a:rPr>
              <a:t>Четвертый тезис: суть открытых организаций в том, что это системы коллективного мышления</a:t>
            </a:r>
            <a:endParaRPr lang="ru-RU" sz="2400" b="1" dirty="0">
              <a:solidFill>
                <a:srgbClr val="C00000"/>
              </a:solidFill>
            </a:endParaRPr>
          </a:p>
        </p:txBody>
      </p:sp>
      <p:sp>
        <p:nvSpPr>
          <p:cNvPr id="3" name="Содержимое 2"/>
          <p:cNvSpPr>
            <a:spLocks noGrp="1"/>
          </p:cNvSpPr>
          <p:nvPr>
            <p:ph idx="1"/>
          </p:nvPr>
        </p:nvSpPr>
        <p:spPr>
          <a:xfrm>
            <a:off x="457200" y="1268760"/>
            <a:ext cx="8229600" cy="5112568"/>
          </a:xfrm>
        </p:spPr>
        <p:txBody>
          <a:bodyPr>
            <a:noAutofit/>
          </a:bodyPr>
          <a:lstStyle/>
          <a:p>
            <a:r>
              <a:rPr lang="ru-RU" sz="1600" dirty="0" smtClean="0">
                <a:solidFill>
                  <a:srgbClr val="C00000"/>
                </a:solidFill>
              </a:rPr>
              <a:t>О коллективной природе командного мышления писал Эдвин </a:t>
            </a:r>
            <a:r>
              <a:rPr lang="ru-RU" sz="1600" dirty="0" err="1" smtClean="0">
                <a:solidFill>
                  <a:srgbClr val="C00000"/>
                </a:solidFill>
              </a:rPr>
              <a:t>Хатчинс</a:t>
            </a:r>
            <a:r>
              <a:rPr lang="ru-RU" sz="1600" dirty="0" smtClean="0">
                <a:solidFill>
                  <a:srgbClr val="C00000"/>
                </a:solidFill>
              </a:rPr>
              <a:t> в книге «Мышление в природе» . Изучая работу навигационной команды военного корабля, он пришел к выводу о том, что эта работа совершается </a:t>
            </a:r>
            <a:r>
              <a:rPr lang="ru-RU" sz="1600" b="1" dirty="0" smtClean="0">
                <a:solidFill>
                  <a:srgbClr val="C00000"/>
                </a:solidFill>
              </a:rPr>
              <a:t>системой из нескольких человек</a:t>
            </a:r>
            <a:r>
              <a:rPr lang="ru-RU" sz="1600" dirty="0" smtClean="0">
                <a:solidFill>
                  <a:srgbClr val="C00000"/>
                </a:solidFill>
              </a:rPr>
              <a:t>, у каждого из которых своя функция, </a:t>
            </a:r>
            <a:r>
              <a:rPr lang="ru-RU" sz="1600" b="1" dirty="0" smtClean="0">
                <a:solidFill>
                  <a:srgbClr val="C00000"/>
                </a:solidFill>
              </a:rPr>
              <a:t>плюс работа комплекса навигационных приборов и карт</a:t>
            </a:r>
            <a:r>
              <a:rPr lang="ru-RU" sz="1600" dirty="0" smtClean="0">
                <a:solidFill>
                  <a:srgbClr val="C00000"/>
                </a:solidFill>
              </a:rPr>
              <a:t>. Причем никто из них по отдельности не может выполнить всю работу.</a:t>
            </a:r>
          </a:p>
          <a:p>
            <a:r>
              <a:rPr lang="ru-RU" sz="1600" dirty="0" err="1" smtClean="0">
                <a:solidFill>
                  <a:srgbClr val="C00000"/>
                </a:solidFill>
              </a:rPr>
              <a:t>Хатчинс</a:t>
            </a:r>
            <a:r>
              <a:rPr lang="ru-RU" sz="1600" dirty="0" smtClean="0">
                <a:solidFill>
                  <a:srgbClr val="C00000"/>
                </a:solidFill>
              </a:rPr>
              <a:t> делает из этого далеко идущие выводы, в частности, улавливает, что изначально присущее обществу разделение труда ведет к специализации мышления, разделении когнитивных функций. </a:t>
            </a:r>
          </a:p>
          <a:p>
            <a:r>
              <a:rPr lang="ru-RU" sz="1600" dirty="0" smtClean="0">
                <a:solidFill>
                  <a:srgbClr val="C00000"/>
                </a:solidFill>
              </a:rPr>
              <a:t>Во введении к своей книге он пишет: «В зависимости от их организации </a:t>
            </a:r>
            <a:r>
              <a:rPr lang="ru-RU" sz="1600" b="1" dirty="0" smtClean="0">
                <a:solidFill>
                  <a:srgbClr val="C00000"/>
                </a:solidFill>
              </a:rPr>
              <a:t>группы должны обладать когнитивными свойствами, которые нельзя предсказать из знания свойств отдельных лиц в группе</a:t>
            </a:r>
            <a:r>
              <a:rPr lang="ru-RU" sz="1600" dirty="0" smtClean="0">
                <a:solidFill>
                  <a:srgbClr val="C00000"/>
                </a:solidFill>
              </a:rPr>
              <a:t>. Акцент на поиске и описании «структур знаний», которые находятся где-то «внутри» индивида, побуждает нас упускать из виду тот факт, что человеческое познание всегда находится в сложном </a:t>
            </a:r>
            <a:r>
              <a:rPr lang="ru-RU" sz="1600" dirty="0" err="1" smtClean="0">
                <a:solidFill>
                  <a:srgbClr val="C00000"/>
                </a:solidFill>
              </a:rPr>
              <a:t>социокультурном</a:t>
            </a:r>
            <a:r>
              <a:rPr lang="ru-RU" sz="1600" dirty="0" smtClean="0">
                <a:solidFill>
                  <a:srgbClr val="C00000"/>
                </a:solidFill>
              </a:rPr>
              <a:t> мире и не может не быть затронуто им. Эта попытка носит культурный характер, и в ней признается тот факт, что человеческое познание отличается от познания всех других животных прежде всего потому, что оно по своей сути является культурным явлением».</a:t>
            </a:r>
          </a:p>
          <a:p>
            <a:r>
              <a:rPr lang="ru-RU" sz="1600" dirty="0" smtClean="0">
                <a:solidFill>
                  <a:srgbClr val="C00000"/>
                </a:solidFill>
              </a:rPr>
              <a:t>То есть, группа не только может выполнять когнитивные функции, недоступные отдельно взятому члену группы, но и функции, которые выполняет индивид в группе, обусловлены культурой, в рамках которой он сформировался.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7992888" cy="1224136"/>
          </a:xfrm>
        </p:spPr>
        <p:txBody>
          <a:bodyPr>
            <a:noAutofit/>
          </a:bodyPr>
          <a:lstStyle/>
          <a:p>
            <a:r>
              <a:rPr lang="ru-RU" sz="2400" b="1" dirty="0" smtClean="0">
                <a:solidFill>
                  <a:srgbClr val="C00000"/>
                </a:solidFill>
              </a:rPr>
              <a:t>Пятый тезис: артель является исторически проверенной в России формой, отталкиваясь от которой можно внедрять открытые организации</a:t>
            </a:r>
            <a:endParaRPr lang="ru-RU" sz="2400" b="1" dirty="0">
              <a:solidFill>
                <a:srgbClr val="C00000"/>
              </a:solidFill>
            </a:endParaRPr>
          </a:p>
        </p:txBody>
      </p:sp>
      <p:sp>
        <p:nvSpPr>
          <p:cNvPr id="3" name="Объект 2"/>
          <p:cNvSpPr>
            <a:spLocks noGrp="1"/>
          </p:cNvSpPr>
          <p:nvPr>
            <p:ph idx="1"/>
          </p:nvPr>
        </p:nvSpPr>
        <p:spPr>
          <a:xfrm>
            <a:off x="457200" y="1556792"/>
            <a:ext cx="8229600" cy="4824536"/>
          </a:xfrm>
        </p:spPr>
        <p:txBody>
          <a:bodyPr>
            <a:noAutofit/>
          </a:bodyPr>
          <a:lstStyle/>
          <a:p>
            <a:pPr marL="0" indent="0">
              <a:lnSpc>
                <a:spcPct val="120000"/>
              </a:lnSpc>
              <a:spcBef>
                <a:spcPts val="0"/>
              </a:spcBef>
              <a:buNone/>
            </a:pPr>
            <a:r>
              <a:rPr lang="ru-RU" sz="1600" dirty="0" smtClean="0">
                <a:solidFill>
                  <a:srgbClr val="C00000"/>
                </a:solidFill>
              </a:rPr>
              <a:t>Объединения  </a:t>
            </a:r>
            <a:r>
              <a:rPr lang="ru-RU" sz="1600" dirty="0">
                <a:solidFill>
                  <a:srgbClr val="C00000"/>
                </a:solidFill>
              </a:rPr>
              <a:t>промышленников </a:t>
            </a:r>
            <a:r>
              <a:rPr lang="ru-RU" sz="1600" dirty="0" smtClean="0">
                <a:solidFill>
                  <a:srgbClr val="C00000"/>
                </a:solidFill>
              </a:rPr>
              <a:t>носили </a:t>
            </a:r>
            <a:r>
              <a:rPr lang="ru-RU" sz="1600" dirty="0">
                <a:solidFill>
                  <a:srgbClr val="C00000"/>
                </a:solidFill>
              </a:rPr>
              <a:t>в разные периоды различные названия: </a:t>
            </a:r>
            <a:r>
              <a:rPr lang="ru-RU" sz="1600" dirty="0" smtClean="0">
                <a:solidFill>
                  <a:srgbClr val="C00000"/>
                </a:solidFill>
              </a:rPr>
              <a:t> ватага</a:t>
            </a:r>
            <a:r>
              <a:rPr lang="ru-RU" sz="1600" dirty="0">
                <a:solidFill>
                  <a:srgbClr val="C00000"/>
                </a:solidFill>
              </a:rPr>
              <a:t>, складчина, дружина, артель. из всех </a:t>
            </a:r>
            <a:r>
              <a:rPr lang="ru-RU" sz="1600" dirty="0" smtClean="0">
                <a:solidFill>
                  <a:srgbClr val="C00000"/>
                </a:solidFill>
              </a:rPr>
              <a:t> указанных  </a:t>
            </a:r>
            <a:r>
              <a:rPr lang="ru-RU" sz="1600" dirty="0">
                <a:solidFill>
                  <a:srgbClr val="C00000"/>
                </a:solidFill>
              </a:rPr>
              <a:t>названий  промысловых  </a:t>
            </a:r>
            <a:r>
              <a:rPr lang="ru-RU" sz="1600" dirty="0" smtClean="0">
                <a:solidFill>
                  <a:srgbClr val="C00000"/>
                </a:solidFill>
              </a:rPr>
              <a:t>объединений </a:t>
            </a:r>
            <a:r>
              <a:rPr lang="ru-RU" sz="1600" dirty="0">
                <a:solidFill>
                  <a:srgbClr val="C00000"/>
                </a:solidFill>
              </a:rPr>
              <a:t>для нас наибольший интерес </a:t>
            </a:r>
            <a:r>
              <a:rPr lang="ru-RU" sz="1600" dirty="0" smtClean="0">
                <a:solidFill>
                  <a:srgbClr val="C00000"/>
                </a:solidFill>
              </a:rPr>
              <a:t>представля</a:t>
            </a:r>
            <a:r>
              <a:rPr lang="ru-RU" sz="1600" dirty="0">
                <a:solidFill>
                  <a:srgbClr val="C00000"/>
                </a:solidFill>
              </a:rPr>
              <a:t>е</a:t>
            </a:r>
            <a:r>
              <a:rPr lang="ru-RU" sz="1600" dirty="0" smtClean="0">
                <a:solidFill>
                  <a:srgbClr val="C00000"/>
                </a:solidFill>
              </a:rPr>
              <a:t>т </a:t>
            </a:r>
            <a:r>
              <a:rPr lang="ru-RU" sz="1600" dirty="0">
                <a:solidFill>
                  <a:srgbClr val="C00000"/>
                </a:solidFill>
              </a:rPr>
              <a:t>«артель», т. к. именно этот термин получил </a:t>
            </a:r>
            <a:r>
              <a:rPr lang="ru-RU" sz="1600" dirty="0" smtClean="0">
                <a:solidFill>
                  <a:srgbClr val="C00000"/>
                </a:solidFill>
              </a:rPr>
              <a:t> наибольшее  </a:t>
            </a:r>
            <a:r>
              <a:rPr lang="ru-RU" sz="1600" dirty="0">
                <a:solidFill>
                  <a:srgbClr val="C00000"/>
                </a:solidFill>
              </a:rPr>
              <a:t>распространение  в  </a:t>
            </a:r>
            <a:r>
              <a:rPr lang="ru-RU" sz="1600" dirty="0" smtClean="0">
                <a:solidFill>
                  <a:srgbClr val="C00000"/>
                </a:solidFill>
              </a:rPr>
              <a:t>историографии </a:t>
            </a:r>
            <a:r>
              <a:rPr lang="ru-RU" sz="1600" dirty="0">
                <a:solidFill>
                  <a:srgbClr val="C00000"/>
                </a:solidFill>
              </a:rPr>
              <a:t>XIX–XX вв. о мурманских промыслах (в </a:t>
            </a:r>
            <a:r>
              <a:rPr lang="ru-RU" sz="1600" dirty="0" smtClean="0">
                <a:solidFill>
                  <a:srgbClr val="C00000"/>
                </a:solidFill>
              </a:rPr>
              <a:t>том </a:t>
            </a:r>
            <a:r>
              <a:rPr lang="ru-RU" sz="1600" dirty="0">
                <a:solidFill>
                  <a:srgbClr val="C00000"/>
                </a:solidFill>
              </a:rPr>
              <a:t>числе и об их социальной организации). </a:t>
            </a:r>
          </a:p>
          <a:p>
            <a:pPr marL="0" indent="0">
              <a:lnSpc>
                <a:spcPct val="120000"/>
              </a:lnSpc>
              <a:spcBef>
                <a:spcPts val="0"/>
              </a:spcBef>
              <a:buNone/>
            </a:pPr>
            <a:r>
              <a:rPr lang="ru-RU" sz="1600" dirty="0" smtClean="0">
                <a:solidFill>
                  <a:srgbClr val="C00000"/>
                </a:solidFill>
              </a:rPr>
              <a:t>Под </a:t>
            </a:r>
            <a:r>
              <a:rPr lang="ru-RU" sz="1600" dirty="0">
                <a:solidFill>
                  <a:srgbClr val="C00000"/>
                </a:solidFill>
              </a:rPr>
              <a:t>«артелью» в отношении мурманских </a:t>
            </a:r>
            <a:r>
              <a:rPr lang="ru-RU" sz="1600" dirty="0" smtClean="0">
                <a:solidFill>
                  <a:srgbClr val="C00000"/>
                </a:solidFill>
              </a:rPr>
              <a:t>промыслов </a:t>
            </a:r>
            <a:r>
              <a:rPr lang="ru-RU" sz="1600" dirty="0">
                <a:solidFill>
                  <a:srgbClr val="C00000"/>
                </a:solidFill>
              </a:rPr>
              <a:t>XIX – первой трети XX в. мы </a:t>
            </a:r>
            <a:r>
              <a:rPr lang="ru-RU" sz="1600" dirty="0" smtClean="0">
                <a:solidFill>
                  <a:srgbClr val="C00000"/>
                </a:solidFill>
              </a:rPr>
              <a:t>понимаем </a:t>
            </a:r>
            <a:r>
              <a:rPr lang="ru-RU" sz="1600" dirty="0">
                <a:solidFill>
                  <a:srgbClr val="C00000"/>
                </a:solidFill>
              </a:rPr>
              <a:t>объединение лично свободных людей для </a:t>
            </a:r>
            <a:r>
              <a:rPr lang="ru-RU" sz="1600" dirty="0" smtClean="0">
                <a:solidFill>
                  <a:srgbClr val="C00000"/>
                </a:solidFill>
              </a:rPr>
              <a:t>промыслов</a:t>
            </a:r>
            <a:r>
              <a:rPr lang="ru-RU" sz="1600" dirty="0">
                <a:solidFill>
                  <a:srgbClr val="C00000"/>
                </a:solidFill>
              </a:rPr>
              <a:t>,  в  которых  итоговым  продуктом </a:t>
            </a:r>
            <a:r>
              <a:rPr lang="ru-RU" sz="1600" dirty="0" smtClean="0">
                <a:solidFill>
                  <a:srgbClr val="C00000"/>
                </a:solidFill>
              </a:rPr>
              <a:t>(</a:t>
            </a:r>
            <a:r>
              <a:rPr lang="ru-RU" sz="1600" dirty="0">
                <a:solidFill>
                  <a:srgbClr val="C00000"/>
                </a:solidFill>
              </a:rPr>
              <a:t>улов или деньги, вырученные за его продажу, </a:t>
            </a:r>
            <a:r>
              <a:rPr lang="ru-RU" sz="1600" dirty="0" smtClean="0">
                <a:solidFill>
                  <a:srgbClr val="C00000"/>
                </a:solidFill>
              </a:rPr>
              <a:t>за </a:t>
            </a:r>
            <a:r>
              <a:rPr lang="ru-RU" sz="1600" dirty="0">
                <a:solidFill>
                  <a:srgbClr val="C00000"/>
                </a:solidFill>
              </a:rPr>
              <a:t>минусом издержек) распоряжались, исходя </a:t>
            </a:r>
            <a:r>
              <a:rPr lang="ru-RU" sz="1600" dirty="0" smtClean="0">
                <a:solidFill>
                  <a:srgbClr val="C00000"/>
                </a:solidFill>
              </a:rPr>
              <a:t>из </a:t>
            </a:r>
            <a:r>
              <a:rPr lang="ru-RU" sz="1600" dirty="0">
                <a:solidFill>
                  <a:srgbClr val="C00000"/>
                </a:solidFill>
              </a:rPr>
              <a:t>типа и формы </a:t>
            </a:r>
            <a:r>
              <a:rPr lang="ru-RU" sz="1600" dirty="0" smtClean="0">
                <a:solidFill>
                  <a:srgbClr val="C00000"/>
                </a:solidFill>
              </a:rPr>
              <a:t>артели.</a:t>
            </a:r>
          </a:p>
          <a:p>
            <a:pPr marL="0" indent="0">
              <a:lnSpc>
                <a:spcPct val="120000"/>
              </a:lnSpc>
              <a:spcBef>
                <a:spcPts val="0"/>
              </a:spcBef>
              <a:buNone/>
            </a:pPr>
            <a:r>
              <a:rPr lang="ru-RU" sz="1600" dirty="0" smtClean="0">
                <a:solidFill>
                  <a:srgbClr val="C00000"/>
                </a:solidFill>
              </a:rPr>
              <a:t>Как </a:t>
            </a:r>
            <a:r>
              <a:rPr lang="ru-RU" sz="1600" dirty="0">
                <a:solidFill>
                  <a:srgbClr val="C00000"/>
                </a:solidFill>
              </a:rPr>
              <a:t>и в любом производственном </a:t>
            </a:r>
            <a:r>
              <a:rPr lang="ru-RU" sz="1600" dirty="0" smtClean="0">
                <a:solidFill>
                  <a:srgbClr val="C00000"/>
                </a:solidFill>
              </a:rPr>
              <a:t>объединении</a:t>
            </a:r>
            <a:r>
              <a:rPr lang="ru-RU" sz="1600" dirty="0">
                <a:solidFill>
                  <a:srgbClr val="C00000"/>
                </a:solidFill>
              </a:rPr>
              <a:t>, в артели мурманских рыбных </a:t>
            </a:r>
            <a:r>
              <a:rPr lang="ru-RU" sz="1600" dirty="0" smtClean="0">
                <a:solidFill>
                  <a:srgbClr val="C00000"/>
                </a:solidFill>
              </a:rPr>
              <a:t>промыслов </a:t>
            </a:r>
            <a:r>
              <a:rPr lang="ru-RU" sz="1600" dirty="0">
                <a:solidFill>
                  <a:srgbClr val="C00000"/>
                </a:solidFill>
              </a:rPr>
              <a:t>были свои профессиональные категории, </a:t>
            </a:r>
            <a:r>
              <a:rPr lang="ru-RU" sz="1600" dirty="0" smtClean="0">
                <a:solidFill>
                  <a:srgbClr val="C00000"/>
                </a:solidFill>
              </a:rPr>
              <a:t>т</a:t>
            </a:r>
            <a:r>
              <a:rPr lang="ru-RU" sz="1600" dirty="0">
                <a:solidFill>
                  <a:srgbClr val="C00000"/>
                </a:solidFill>
              </a:rPr>
              <a:t>.  е.  каждый  работник  выполнял  </a:t>
            </a:r>
            <a:r>
              <a:rPr lang="ru-RU" sz="1600" dirty="0" smtClean="0">
                <a:solidFill>
                  <a:srgbClr val="C00000"/>
                </a:solidFill>
              </a:rPr>
              <a:t>определенные  </a:t>
            </a:r>
            <a:r>
              <a:rPr lang="ru-RU" sz="1600" dirty="0">
                <a:solidFill>
                  <a:srgbClr val="C00000"/>
                </a:solidFill>
              </a:rPr>
              <a:t>трудовые  обязанности.  Эти  обязанности </a:t>
            </a:r>
            <a:r>
              <a:rPr lang="ru-RU" sz="1600" dirty="0" smtClean="0">
                <a:solidFill>
                  <a:srgbClr val="C00000"/>
                </a:solidFill>
              </a:rPr>
              <a:t>не  </a:t>
            </a:r>
            <a:r>
              <a:rPr lang="ru-RU" sz="1600" dirty="0">
                <a:solidFill>
                  <a:srgbClr val="C00000"/>
                </a:solidFill>
              </a:rPr>
              <a:t>были  строго  регламентированными,  </a:t>
            </a:r>
            <a:r>
              <a:rPr lang="ru-RU" sz="1600" dirty="0" smtClean="0">
                <a:solidFill>
                  <a:srgbClr val="C00000"/>
                </a:solidFill>
              </a:rPr>
              <a:t>представитель </a:t>
            </a:r>
            <a:r>
              <a:rPr lang="ru-RU" sz="1600" dirty="0">
                <a:solidFill>
                  <a:srgbClr val="C00000"/>
                </a:solidFill>
              </a:rPr>
              <a:t>одной категории мог частично или </a:t>
            </a:r>
          </a:p>
          <a:p>
            <a:pPr marL="0" indent="0">
              <a:lnSpc>
                <a:spcPct val="120000"/>
              </a:lnSpc>
              <a:spcBef>
                <a:spcPts val="0"/>
              </a:spcBef>
              <a:buNone/>
            </a:pPr>
            <a:r>
              <a:rPr lang="ru-RU" sz="1600" dirty="0">
                <a:solidFill>
                  <a:srgbClr val="C00000"/>
                </a:solidFill>
              </a:rPr>
              <a:t>полностью выполнять обязанности </a:t>
            </a:r>
            <a:r>
              <a:rPr lang="ru-RU" sz="1600" dirty="0" smtClean="0">
                <a:solidFill>
                  <a:srgbClr val="C00000"/>
                </a:solidFill>
              </a:rPr>
              <a:t>представителя </a:t>
            </a:r>
            <a:r>
              <a:rPr lang="ru-RU" sz="1600" dirty="0">
                <a:solidFill>
                  <a:srgbClr val="C00000"/>
                </a:solidFill>
              </a:rPr>
              <a:t>другой категории, т. е. они не были </a:t>
            </a:r>
            <a:r>
              <a:rPr lang="ru-RU" sz="1600" dirty="0" smtClean="0">
                <a:solidFill>
                  <a:srgbClr val="C00000"/>
                </a:solidFill>
              </a:rPr>
              <a:t>статичными  </a:t>
            </a:r>
            <a:r>
              <a:rPr lang="ru-RU" sz="1600" dirty="0">
                <a:solidFill>
                  <a:srgbClr val="C00000"/>
                </a:solidFill>
              </a:rPr>
              <a:t>производственными  категориями. </a:t>
            </a:r>
            <a:endParaRPr lang="ru-RU" sz="1600" dirty="0" smtClean="0">
              <a:solidFill>
                <a:srgbClr val="C00000"/>
              </a:solidFill>
            </a:endParaRPr>
          </a:p>
          <a:p>
            <a:pPr marL="0" indent="0">
              <a:lnSpc>
                <a:spcPct val="120000"/>
              </a:lnSpc>
              <a:spcBef>
                <a:spcPts val="0"/>
              </a:spcBef>
              <a:buNone/>
            </a:pPr>
            <a:r>
              <a:rPr lang="ru-RU" sz="1600" dirty="0" smtClean="0"/>
              <a:t>Д.А. Панов. «Зуйки</a:t>
            </a:r>
            <a:r>
              <a:rPr lang="ru-RU" sz="1600" dirty="0"/>
              <a:t>»  </a:t>
            </a:r>
            <a:r>
              <a:rPr lang="ru-RU" sz="1600" dirty="0" smtClean="0"/>
              <a:t>Мурманских  рыбных промыслов  </a:t>
            </a:r>
            <a:r>
              <a:rPr lang="ru-RU" sz="1600" dirty="0"/>
              <a:t>(1860–1930-е  гг.)</a:t>
            </a:r>
          </a:p>
        </p:txBody>
      </p:sp>
    </p:spTree>
    <p:extLst>
      <p:ext uri="{BB962C8B-B14F-4D97-AF65-F5344CB8AC3E}">
        <p14:creationId xmlns:p14="http://schemas.microsoft.com/office/powerpoint/2010/main" val="4265691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7784" y="332656"/>
            <a:ext cx="3034680" cy="792088"/>
          </a:xfrm>
        </p:spPr>
        <p:txBody>
          <a:bodyPr>
            <a:normAutofit/>
          </a:bodyPr>
          <a:lstStyle/>
          <a:p>
            <a:r>
              <a:rPr lang="ru-RU" sz="3600" b="1" dirty="0" smtClean="0">
                <a:solidFill>
                  <a:srgbClr val="C00000"/>
                </a:solidFill>
              </a:rPr>
              <a:t>Артель</a:t>
            </a:r>
            <a:endParaRPr lang="ru-RU" sz="3600" b="1" dirty="0">
              <a:solidFill>
                <a:srgbClr val="C00000"/>
              </a:solidFill>
            </a:endParaRPr>
          </a:p>
        </p:txBody>
      </p:sp>
      <p:sp>
        <p:nvSpPr>
          <p:cNvPr id="3" name="Объект 2"/>
          <p:cNvSpPr>
            <a:spLocks noGrp="1"/>
          </p:cNvSpPr>
          <p:nvPr>
            <p:ph idx="1"/>
          </p:nvPr>
        </p:nvSpPr>
        <p:spPr>
          <a:xfrm>
            <a:off x="457200" y="1196752"/>
            <a:ext cx="8229600" cy="4824536"/>
          </a:xfrm>
        </p:spPr>
        <p:txBody>
          <a:bodyPr>
            <a:normAutofit fontScale="25000" lnSpcReduction="20000"/>
          </a:bodyPr>
          <a:lstStyle/>
          <a:p>
            <a:pPr marL="0" indent="0">
              <a:lnSpc>
                <a:spcPct val="120000"/>
              </a:lnSpc>
              <a:spcBef>
                <a:spcPts val="0"/>
              </a:spcBef>
              <a:buNone/>
            </a:pPr>
            <a:r>
              <a:rPr lang="ru-RU" sz="7200" b="1" dirty="0" smtClean="0">
                <a:solidFill>
                  <a:srgbClr val="C00000"/>
                </a:solidFill>
              </a:rPr>
              <a:t>Один из первых кооперативов в России был создан сосланными декабристами.</a:t>
            </a:r>
          </a:p>
          <a:p>
            <a:pPr marL="0" indent="0">
              <a:lnSpc>
                <a:spcPct val="120000"/>
              </a:lnSpc>
              <a:spcBef>
                <a:spcPts val="0"/>
              </a:spcBef>
              <a:buNone/>
            </a:pPr>
            <a:r>
              <a:rPr lang="ru-RU" sz="7200" dirty="0" smtClean="0">
                <a:solidFill>
                  <a:srgbClr val="C00000"/>
                </a:solidFill>
              </a:rPr>
              <a:t>Кооператив </a:t>
            </a:r>
            <a:r>
              <a:rPr lang="ru-RU" sz="7200" dirty="0">
                <a:solidFill>
                  <a:srgbClr val="C00000"/>
                </a:solidFill>
              </a:rPr>
              <a:t>носил название «Большая артель», и в него входили </a:t>
            </a:r>
          </a:p>
          <a:p>
            <a:pPr marL="0" indent="0">
              <a:lnSpc>
                <a:spcPct val="120000"/>
              </a:lnSpc>
              <a:spcBef>
                <a:spcPts val="0"/>
              </a:spcBef>
              <a:buNone/>
            </a:pPr>
            <a:r>
              <a:rPr lang="ru-RU" sz="7200" dirty="0">
                <a:solidFill>
                  <a:srgbClr val="C00000"/>
                </a:solidFill>
              </a:rPr>
              <a:t>не только декабристы, но и другие заключенные. Чуть позже в этих же краях </a:t>
            </a:r>
          </a:p>
          <a:p>
            <a:pPr marL="0" indent="0">
              <a:lnSpc>
                <a:spcPct val="120000"/>
              </a:lnSpc>
              <a:spcBef>
                <a:spcPts val="0"/>
              </a:spcBef>
              <a:buNone/>
            </a:pPr>
            <a:r>
              <a:rPr lang="ru-RU" sz="7200" dirty="0">
                <a:solidFill>
                  <a:srgbClr val="C00000"/>
                </a:solidFill>
              </a:rPr>
              <a:t>стала действовать и «Малая артель». </a:t>
            </a:r>
            <a:endParaRPr lang="ru-RU" sz="7200" dirty="0" smtClean="0">
              <a:solidFill>
                <a:srgbClr val="C00000"/>
              </a:solidFill>
            </a:endParaRPr>
          </a:p>
          <a:p>
            <a:pPr marL="0" indent="0">
              <a:lnSpc>
                <a:spcPct val="120000"/>
              </a:lnSpc>
              <a:spcBef>
                <a:spcPts val="0"/>
              </a:spcBef>
              <a:buNone/>
            </a:pPr>
            <a:r>
              <a:rPr lang="ru-RU" sz="7200" dirty="0" smtClean="0">
                <a:solidFill>
                  <a:srgbClr val="C00000"/>
                </a:solidFill>
              </a:rPr>
              <a:t>Интересно</a:t>
            </a:r>
            <a:r>
              <a:rPr lang="ru-RU" sz="7200" dirty="0">
                <a:solidFill>
                  <a:srgbClr val="C00000"/>
                </a:solidFill>
              </a:rPr>
              <a:t>, что функционирование </a:t>
            </a:r>
            <a:r>
              <a:rPr lang="ru-RU" sz="7200" dirty="0" smtClean="0">
                <a:solidFill>
                  <a:srgbClr val="C00000"/>
                </a:solidFill>
              </a:rPr>
              <a:t>обоих </a:t>
            </a:r>
            <a:r>
              <a:rPr lang="ru-RU" sz="7200" dirty="0">
                <a:solidFill>
                  <a:srgbClr val="C00000"/>
                </a:solidFill>
              </a:rPr>
              <a:t>кооперативов активно поддерживал С. Р. </a:t>
            </a:r>
            <a:r>
              <a:rPr lang="ru-RU" sz="7200" dirty="0" err="1">
                <a:solidFill>
                  <a:srgbClr val="C00000"/>
                </a:solidFill>
              </a:rPr>
              <a:t>Лепарский</a:t>
            </a:r>
            <a:r>
              <a:rPr lang="ru-RU" sz="7200" dirty="0">
                <a:solidFill>
                  <a:srgbClr val="C00000"/>
                </a:solidFill>
              </a:rPr>
              <a:t> – комендант </a:t>
            </a:r>
            <a:r>
              <a:rPr lang="ru-RU" sz="7200" dirty="0" smtClean="0">
                <a:solidFill>
                  <a:srgbClr val="C00000"/>
                </a:solidFill>
              </a:rPr>
              <a:t>Нерчинских </a:t>
            </a:r>
            <a:r>
              <a:rPr lang="ru-RU" sz="7200" dirty="0">
                <a:solidFill>
                  <a:srgbClr val="C00000"/>
                </a:solidFill>
              </a:rPr>
              <a:t>рудников. Он, как говорят, в тайне вносил средства на работу артелей. </a:t>
            </a:r>
          </a:p>
          <a:p>
            <a:pPr marL="0" indent="0">
              <a:lnSpc>
                <a:spcPct val="120000"/>
              </a:lnSpc>
              <a:spcBef>
                <a:spcPts val="0"/>
              </a:spcBef>
              <a:buNone/>
            </a:pPr>
            <a:r>
              <a:rPr lang="ru-RU" sz="7200" dirty="0">
                <a:solidFill>
                  <a:srgbClr val="C00000"/>
                </a:solidFill>
              </a:rPr>
              <a:t>Ему же принадлежит и четко написанный устав кооператива. </a:t>
            </a:r>
            <a:endParaRPr lang="ru-RU" sz="7200" dirty="0" smtClean="0">
              <a:solidFill>
                <a:srgbClr val="C00000"/>
              </a:solidFill>
            </a:endParaRPr>
          </a:p>
          <a:p>
            <a:pPr marL="0" indent="0">
              <a:lnSpc>
                <a:spcPct val="120000"/>
              </a:lnSpc>
              <a:spcBef>
                <a:spcPts val="0"/>
              </a:spcBef>
              <a:buNone/>
            </a:pPr>
            <a:r>
              <a:rPr lang="ru-RU" sz="7200" dirty="0" smtClean="0">
                <a:solidFill>
                  <a:srgbClr val="C00000"/>
                </a:solidFill>
              </a:rPr>
              <a:t>Все </a:t>
            </a:r>
            <a:r>
              <a:rPr lang="ru-RU" sz="7200" dirty="0">
                <a:solidFill>
                  <a:srgbClr val="C00000"/>
                </a:solidFill>
              </a:rPr>
              <a:t>основные </a:t>
            </a:r>
            <a:r>
              <a:rPr lang="ru-RU" sz="7200" dirty="0" smtClean="0">
                <a:solidFill>
                  <a:srgbClr val="C00000"/>
                </a:solidFill>
              </a:rPr>
              <a:t>принципы  </a:t>
            </a:r>
            <a:r>
              <a:rPr lang="ru-RU" sz="7200" dirty="0">
                <a:solidFill>
                  <a:srgbClr val="C00000"/>
                </a:solidFill>
              </a:rPr>
              <a:t>кооперативного  движения  здесь  сформулированы  с  предельной </a:t>
            </a:r>
            <a:r>
              <a:rPr lang="ru-RU" sz="7200" dirty="0" smtClean="0">
                <a:solidFill>
                  <a:srgbClr val="C00000"/>
                </a:solidFill>
              </a:rPr>
              <a:t>четкостью</a:t>
            </a:r>
            <a:r>
              <a:rPr lang="ru-RU" sz="7200" dirty="0">
                <a:solidFill>
                  <a:srgbClr val="C00000"/>
                </a:solidFill>
              </a:rPr>
              <a:t>:  добровольность  членства,  выборность  руководства,  контроль  </a:t>
            </a:r>
            <a:r>
              <a:rPr lang="ru-RU" sz="7200" dirty="0" smtClean="0">
                <a:solidFill>
                  <a:srgbClr val="C00000"/>
                </a:solidFill>
              </a:rPr>
              <a:t>с  </a:t>
            </a:r>
            <a:r>
              <a:rPr lang="ru-RU" sz="7200" dirty="0">
                <a:solidFill>
                  <a:srgbClr val="C00000"/>
                </a:solidFill>
              </a:rPr>
              <a:t>помощью  тайного  голосования,  взаимопомощь  во  благо  членов  артели. </a:t>
            </a:r>
            <a:endParaRPr lang="ru-RU" sz="7200" dirty="0" smtClean="0">
              <a:solidFill>
                <a:srgbClr val="C00000"/>
              </a:solidFill>
            </a:endParaRPr>
          </a:p>
          <a:p>
            <a:pPr marL="0" indent="0">
              <a:lnSpc>
                <a:spcPct val="120000"/>
              </a:lnSpc>
              <a:spcBef>
                <a:spcPts val="0"/>
              </a:spcBef>
              <a:buNone/>
            </a:pPr>
            <a:r>
              <a:rPr lang="ru-RU" sz="7200" dirty="0" smtClean="0">
                <a:solidFill>
                  <a:srgbClr val="C00000"/>
                </a:solidFill>
              </a:rPr>
              <a:t>Выборные  </a:t>
            </a:r>
            <a:r>
              <a:rPr lang="ru-RU" sz="7200" dirty="0">
                <a:solidFill>
                  <a:srgbClr val="C00000"/>
                </a:solidFill>
              </a:rPr>
              <a:t>аккуратно  вели  утвержденный  бухгалтерский  учет  движения денежных сумм по системе двойной записи; бухгалтерские книги были доступны каждому участнику для наведения справок. </a:t>
            </a:r>
          </a:p>
          <a:p>
            <a:pPr marL="0" indent="0">
              <a:lnSpc>
                <a:spcPct val="120000"/>
              </a:lnSpc>
              <a:spcBef>
                <a:spcPts val="0"/>
              </a:spcBef>
              <a:buNone/>
            </a:pPr>
            <a:endParaRPr lang="ru-RU" sz="2900" dirty="0" smtClean="0"/>
          </a:p>
          <a:p>
            <a:pPr marL="0" indent="0">
              <a:lnSpc>
                <a:spcPct val="120000"/>
              </a:lnSpc>
              <a:spcBef>
                <a:spcPts val="0"/>
              </a:spcBef>
              <a:buNone/>
            </a:pPr>
            <a:endParaRPr lang="ru-RU" sz="4400" dirty="0" smtClean="0"/>
          </a:p>
          <a:p>
            <a:pPr marL="0" indent="0">
              <a:lnSpc>
                <a:spcPct val="120000"/>
              </a:lnSpc>
              <a:spcBef>
                <a:spcPts val="0"/>
              </a:spcBef>
              <a:buNone/>
            </a:pPr>
            <a:r>
              <a:rPr lang="ru-RU" sz="4400" dirty="0" smtClean="0"/>
              <a:t>Е</a:t>
            </a:r>
            <a:r>
              <a:rPr lang="ru-RU" sz="4400" dirty="0"/>
              <a:t>. А. </a:t>
            </a:r>
            <a:r>
              <a:rPr lang="ru-RU" sz="4400" dirty="0" err="1"/>
              <a:t>Свердликова</a:t>
            </a:r>
            <a:r>
              <a:rPr lang="ru-RU" sz="4400" dirty="0"/>
              <a:t>  Идеология равенства в социокультурном контексте развития российского общества // Известия высших учебных заведений. Поволжский регион . Общественные науки. </a:t>
            </a:r>
            <a:r>
              <a:rPr lang="ru-RU" sz="4400" dirty="0" smtClean="0"/>
              <a:t>Социология, № </a:t>
            </a:r>
            <a:r>
              <a:rPr lang="ru-RU" sz="4400" dirty="0"/>
              <a:t>1 (33), </a:t>
            </a:r>
            <a:r>
              <a:rPr lang="ru-RU" sz="4400" dirty="0" smtClean="0"/>
              <a:t>2015.</a:t>
            </a:r>
            <a:endParaRPr lang="ru-RU" sz="4400" dirty="0"/>
          </a:p>
        </p:txBody>
      </p:sp>
    </p:spTree>
    <p:extLst>
      <p:ext uri="{BB962C8B-B14F-4D97-AF65-F5344CB8AC3E}">
        <p14:creationId xmlns:p14="http://schemas.microsoft.com/office/powerpoint/2010/main" val="2700810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7784" y="332656"/>
            <a:ext cx="3034680" cy="648072"/>
          </a:xfrm>
        </p:spPr>
        <p:txBody>
          <a:bodyPr>
            <a:normAutofit/>
          </a:bodyPr>
          <a:lstStyle/>
          <a:p>
            <a:r>
              <a:rPr lang="ru-RU" sz="3600" b="1" dirty="0" smtClean="0">
                <a:solidFill>
                  <a:srgbClr val="C00000"/>
                </a:solidFill>
              </a:rPr>
              <a:t>Артель</a:t>
            </a:r>
            <a:endParaRPr lang="ru-RU" sz="3600" b="1" dirty="0">
              <a:solidFill>
                <a:srgbClr val="C00000"/>
              </a:solidFill>
            </a:endParaRPr>
          </a:p>
        </p:txBody>
      </p:sp>
      <p:sp>
        <p:nvSpPr>
          <p:cNvPr id="3" name="Объект 2"/>
          <p:cNvSpPr>
            <a:spLocks noGrp="1"/>
          </p:cNvSpPr>
          <p:nvPr>
            <p:ph idx="1"/>
          </p:nvPr>
        </p:nvSpPr>
        <p:spPr>
          <a:xfrm>
            <a:off x="457200" y="980728"/>
            <a:ext cx="8229600" cy="5040560"/>
          </a:xfrm>
        </p:spPr>
        <p:txBody>
          <a:bodyPr>
            <a:normAutofit fontScale="40000" lnSpcReduction="20000"/>
          </a:bodyPr>
          <a:lstStyle/>
          <a:p>
            <a:pPr marL="0" indent="0">
              <a:lnSpc>
                <a:spcPct val="120000"/>
              </a:lnSpc>
              <a:spcBef>
                <a:spcPts val="0"/>
              </a:spcBef>
              <a:buNone/>
            </a:pPr>
            <a:r>
              <a:rPr lang="ru-RU" sz="4500" b="1" dirty="0">
                <a:solidFill>
                  <a:srgbClr val="C00000"/>
                </a:solidFill>
              </a:rPr>
              <a:t> Основными признаками </a:t>
            </a:r>
            <a:r>
              <a:rPr lang="ru-RU" sz="4500" b="1" dirty="0" smtClean="0">
                <a:solidFill>
                  <a:srgbClr val="C00000"/>
                </a:solidFill>
              </a:rPr>
              <a:t>кооперации </a:t>
            </a:r>
            <a:r>
              <a:rPr lang="ru-RU" sz="4500" b="1" dirty="0">
                <a:solidFill>
                  <a:srgbClr val="C00000"/>
                </a:solidFill>
              </a:rPr>
              <a:t>являются: </a:t>
            </a:r>
            <a:endParaRPr lang="ru-RU" sz="4500" b="1" dirty="0" smtClean="0">
              <a:solidFill>
                <a:srgbClr val="C00000"/>
              </a:solidFill>
            </a:endParaRPr>
          </a:p>
          <a:p>
            <a:pPr marL="0" indent="0">
              <a:lnSpc>
                <a:spcPct val="120000"/>
              </a:lnSpc>
              <a:spcBef>
                <a:spcPts val="0"/>
              </a:spcBef>
              <a:buNone/>
            </a:pPr>
            <a:endParaRPr lang="ru-RU" sz="4500" b="1" dirty="0" smtClean="0">
              <a:solidFill>
                <a:srgbClr val="C00000"/>
              </a:solidFill>
            </a:endParaRPr>
          </a:p>
          <a:p>
            <a:pPr marL="914400" indent="-914400">
              <a:lnSpc>
                <a:spcPct val="120000"/>
              </a:lnSpc>
              <a:spcBef>
                <a:spcPts val="0"/>
              </a:spcBef>
              <a:buFont typeface="+mj-lt"/>
              <a:buAutoNum type="arabicParenR"/>
            </a:pPr>
            <a:r>
              <a:rPr lang="ru-RU" sz="4400" dirty="0" smtClean="0">
                <a:solidFill>
                  <a:srgbClr val="C00000"/>
                </a:solidFill>
              </a:rPr>
              <a:t>общая </a:t>
            </a:r>
            <a:r>
              <a:rPr lang="ru-RU" sz="4400" dirty="0">
                <a:solidFill>
                  <a:srgbClr val="C00000"/>
                </a:solidFill>
              </a:rPr>
              <a:t>хозяйственная цель; </a:t>
            </a:r>
          </a:p>
          <a:p>
            <a:pPr marL="914400" indent="-914400">
              <a:lnSpc>
                <a:spcPct val="120000"/>
              </a:lnSpc>
              <a:spcBef>
                <a:spcPts val="0"/>
              </a:spcBef>
              <a:buFont typeface="+mj-lt"/>
              <a:buAutoNum type="arabicParenR"/>
            </a:pPr>
            <a:r>
              <a:rPr lang="ru-RU" sz="4500" dirty="0" smtClean="0">
                <a:solidFill>
                  <a:srgbClr val="C00000"/>
                </a:solidFill>
              </a:rPr>
              <a:t>неопределенное  </a:t>
            </a:r>
            <a:r>
              <a:rPr lang="ru-RU" sz="4500" dirty="0">
                <a:solidFill>
                  <a:srgbClr val="C00000"/>
                </a:solidFill>
              </a:rPr>
              <a:t>число  членов;  </a:t>
            </a:r>
            <a:endParaRPr lang="ru-RU" sz="4500" dirty="0" smtClean="0">
              <a:solidFill>
                <a:srgbClr val="C00000"/>
              </a:solidFill>
            </a:endParaRPr>
          </a:p>
          <a:p>
            <a:pPr marL="914400" indent="-914400">
              <a:lnSpc>
                <a:spcPct val="120000"/>
              </a:lnSpc>
              <a:spcBef>
                <a:spcPts val="0"/>
              </a:spcBef>
              <a:buFont typeface="+mj-lt"/>
              <a:buAutoNum type="arabicParenR"/>
            </a:pPr>
            <a:r>
              <a:rPr lang="ru-RU" sz="4500" dirty="0" smtClean="0">
                <a:solidFill>
                  <a:srgbClr val="C00000"/>
                </a:solidFill>
              </a:rPr>
              <a:t>свободное вступление  </a:t>
            </a:r>
            <a:r>
              <a:rPr lang="ru-RU" sz="4500" dirty="0">
                <a:solidFill>
                  <a:srgbClr val="C00000"/>
                </a:solidFill>
              </a:rPr>
              <a:t>и  выход  из  союза;  </a:t>
            </a:r>
            <a:endParaRPr lang="ru-RU" sz="4500" dirty="0" smtClean="0">
              <a:solidFill>
                <a:srgbClr val="C00000"/>
              </a:solidFill>
            </a:endParaRPr>
          </a:p>
          <a:p>
            <a:pPr marL="914400" indent="-914400">
              <a:lnSpc>
                <a:spcPct val="120000"/>
              </a:lnSpc>
              <a:spcBef>
                <a:spcPts val="0"/>
              </a:spcBef>
              <a:buFont typeface="+mj-lt"/>
              <a:buAutoNum type="arabicParenR"/>
            </a:pPr>
            <a:r>
              <a:rPr lang="ru-RU" sz="4500" dirty="0" smtClean="0">
                <a:solidFill>
                  <a:srgbClr val="C00000"/>
                </a:solidFill>
              </a:rPr>
              <a:t>равномерное пользование  </a:t>
            </a:r>
            <a:r>
              <a:rPr lang="ru-RU" sz="4500" dirty="0">
                <a:solidFill>
                  <a:srgbClr val="C00000"/>
                </a:solidFill>
              </a:rPr>
              <a:t>выгодами,  доставляемыми  общим </a:t>
            </a:r>
            <a:r>
              <a:rPr lang="ru-RU" sz="4500" dirty="0" smtClean="0">
                <a:solidFill>
                  <a:srgbClr val="C00000"/>
                </a:solidFill>
              </a:rPr>
              <a:t>предприятием;</a:t>
            </a:r>
          </a:p>
          <a:p>
            <a:pPr marL="914400" indent="-914400">
              <a:lnSpc>
                <a:spcPct val="120000"/>
              </a:lnSpc>
              <a:spcBef>
                <a:spcPts val="0"/>
              </a:spcBef>
              <a:buFont typeface="+mj-lt"/>
              <a:buAutoNum type="arabicParenR"/>
            </a:pPr>
            <a:r>
              <a:rPr lang="ru-RU" sz="4500" dirty="0" smtClean="0">
                <a:solidFill>
                  <a:srgbClr val="C00000"/>
                </a:solidFill>
              </a:rPr>
              <a:t>участие  </a:t>
            </a:r>
            <a:r>
              <a:rPr lang="ru-RU" sz="4500" dirty="0">
                <a:solidFill>
                  <a:srgbClr val="C00000"/>
                </a:solidFill>
              </a:rPr>
              <a:t>членов  в  </a:t>
            </a:r>
            <a:r>
              <a:rPr lang="ru-RU" sz="4500" dirty="0" smtClean="0">
                <a:solidFill>
                  <a:srgbClr val="C00000"/>
                </a:solidFill>
              </a:rPr>
              <a:t>управлении</a:t>
            </a:r>
          </a:p>
          <a:p>
            <a:pPr marL="914400" indent="-914400">
              <a:lnSpc>
                <a:spcPct val="120000"/>
              </a:lnSpc>
              <a:spcBef>
                <a:spcPts val="0"/>
              </a:spcBef>
              <a:buFont typeface="+mj-lt"/>
              <a:buAutoNum type="arabicParenR"/>
            </a:pPr>
            <a:r>
              <a:rPr lang="ru-RU" sz="4500" dirty="0">
                <a:solidFill>
                  <a:srgbClr val="C00000"/>
                </a:solidFill>
              </a:rPr>
              <a:t>пользование  правами  самостоятельного  юридического  лица,  составными элементами которого являются лица, а не капиталы </a:t>
            </a:r>
            <a:endParaRPr lang="ru-RU" sz="4500" dirty="0" smtClean="0">
              <a:solidFill>
                <a:srgbClr val="C00000"/>
              </a:solidFill>
            </a:endParaRPr>
          </a:p>
          <a:p>
            <a:pPr marL="0" indent="0">
              <a:lnSpc>
                <a:spcPct val="120000"/>
              </a:lnSpc>
              <a:spcBef>
                <a:spcPts val="0"/>
              </a:spcBef>
              <a:buNone/>
            </a:pPr>
            <a:r>
              <a:rPr lang="ru-RU" sz="4500" dirty="0">
                <a:solidFill>
                  <a:srgbClr val="C00000"/>
                </a:solidFill>
              </a:rPr>
              <a:t> </a:t>
            </a:r>
            <a:endParaRPr lang="en-US" sz="4500" dirty="0" smtClean="0">
              <a:solidFill>
                <a:srgbClr val="C00000"/>
              </a:solidFill>
            </a:endParaRPr>
          </a:p>
          <a:p>
            <a:pPr marL="0" indent="0">
              <a:lnSpc>
                <a:spcPct val="120000"/>
              </a:lnSpc>
              <a:spcBef>
                <a:spcPts val="0"/>
              </a:spcBef>
              <a:buNone/>
            </a:pPr>
            <a:r>
              <a:rPr lang="ru-RU" sz="4500" dirty="0" smtClean="0">
                <a:solidFill>
                  <a:srgbClr val="C00000"/>
                </a:solidFill>
              </a:rPr>
              <a:t>К </a:t>
            </a:r>
            <a:r>
              <a:rPr lang="ru-RU" sz="4500" dirty="0">
                <a:solidFill>
                  <a:srgbClr val="C00000"/>
                </a:solidFill>
              </a:rPr>
              <a:t>началу 1917 г. </a:t>
            </a:r>
            <a:r>
              <a:rPr lang="ru-RU" sz="4500" dirty="0" smtClean="0">
                <a:solidFill>
                  <a:srgbClr val="C00000"/>
                </a:solidFill>
              </a:rPr>
              <a:t>в  </a:t>
            </a:r>
            <a:r>
              <a:rPr lang="ru-RU" sz="4500" dirty="0">
                <a:solidFill>
                  <a:srgbClr val="C00000"/>
                </a:solidFill>
              </a:rPr>
              <a:t>России  функционировали  более  16  000  </a:t>
            </a:r>
            <a:r>
              <a:rPr lang="ru-RU" sz="4500" dirty="0" smtClean="0">
                <a:solidFill>
                  <a:srgbClr val="C00000"/>
                </a:solidFill>
              </a:rPr>
              <a:t>кредитных  </a:t>
            </a:r>
            <a:r>
              <a:rPr lang="ru-RU" sz="4500" dirty="0">
                <a:solidFill>
                  <a:srgbClr val="C00000"/>
                </a:solidFill>
              </a:rPr>
              <a:t>кооперативов,  20  000  потребительских </a:t>
            </a:r>
            <a:r>
              <a:rPr lang="ru-RU" sz="4500" dirty="0" smtClean="0">
                <a:solidFill>
                  <a:srgbClr val="C00000"/>
                </a:solidFill>
              </a:rPr>
              <a:t>обществ</a:t>
            </a:r>
            <a:r>
              <a:rPr lang="ru-RU" sz="4500" dirty="0">
                <a:solidFill>
                  <a:srgbClr val="C00000"/>
                </a:solidFill>
              </a:rPr>
              <a:t>,  более  6000 </a:t>
            </a:r>
            <a:r>
              <a:rPr lang="ru-RU" sz="4500" dirty="0" smtClean="0">
                <a:solidFill>
                  <a:srgbClr val="C00000"/>
                </a:solidFill>
              </a:rPr>
              <a:t> сельскохозяйственных  обществ </a:t>
            </a:r>
            <a:r>
              <a:rPr lang="ru-RU" sz="4500" dirty="0">
                <a:solidFill>
                  <a:srgbClr val="C00000"/>
                </a:solidFill>
              </a:rPr>
              <a:t>и более </a:t>
            </a:r>
            <a:r>
              <a:rPr lang="ru-RU" sz="4500" dirty="0" smtClean="0">
                <a:solidFill>
                  <a:srgbClr val="C00000"/>
                </a:solidFill>
              </a:rPr>
              <a:t>2000  </a:t>
            </a:r>
            <a:r>
              <a:rPr lang="ru-RU" sz="4500" dirty="0">
                <a:solidFill>
                  <a:srgbClr val="C00000"/>
                </a:solidFill>
              </a:rPr>
              <a:t>сельскохозяйственных </a:t>
            </a:r>
            <a:r>
              <a:rPr lang="ru-RU" sz="4500" dirty="0" smtClean="0">
                <a:solidFill>
                  <a:srgbClr val="C00000"/>
                </a:solidFill>
              </a:rPr>
              <a:t>товариществ</a:t>
            </a:r>
          </a:p>
          <a:p>
            <a:pPr marL="0" indent="0">
              <a:lnSpc>
                <a:spcPct val="120000"/>
              </a:lnSpc>
              <a:spcBef>
                <a:spcPts val="0"/>
              </a:spcBef>
              <a:buNone/>
            </a:pPr>
            <a:endParaRPr lang="ru-RU" sz="4500" dirty="0" smtClean="0">
              <a:solidFill>
                <a:srgbClr val="C00000"/>
              </a:solidFill>
            </a:endParaRPr>
          </a:p>
          <a:p>
            <a:pPr marL="0" indent="0">
              <a:lnSpc>
                <a:spcPct val="120000"/>
              </a:lnSpc>
              <a:spcBef>
                <a:spcPts val="0"/>
              </a:spcBef>
              <a:buNone/>
            </a:pPr>
            <a:r>
              <a:rPr lang="ru-RU" sz="3500" dirty="0"/>
              <a:t>Глебов </a:t>
            </a:r>
            <a:r>
              <a:rPr lang="ru-RU" sz="3500" dirty="0" smtClean="0"/>
              <a:t>И.П</a:t>
            </a:r>
            <a:r>
              <a:rPr lang="ru-RU" sz="3500" dirty="0"/>
              <a:t>., </a:t>
            </a:r>
            <a:r>
              <a:rPr lang="ru-RU" sz="3500" dirty="0" err="1"/>
              <a:t>Гераскина</a:t>
            </a:r>
            <a:r>
              <a:rPr lang="ru-RU" sz="3500" dirty="0"/>
              <a:t> </a:t>
            </a:r>
            <a:r>
              <a:rPr lang="ru-RU" sz="3500" dirty="0" smtClean="0"/>
              <a:t>А. А</a:t>
            </a:r>
            <a:r>
              <a:rPr lang="ru-RU" sz="3500" dirty="0"/>
              <a:t>. Эволюция кооперации в </a:t>
            </a:r>
            <a:r>
              <a:rPr lang="ru-RU" sz="3500" dirty="0" smtClean="0"/>
              <a:t>России</a:t>
            </a:r>
            <a:r>
              <a:rPr lang="ru-RU" sz="3500" dirty="0"/>
              <a:t>: от истоков до 1917 г. (социально-экономический аспект</a:t>
            </a:r>
            <a:r>
              <a:rPr lang="ru-RU" sz="3500" dirty="0" smtClean="0"/>
              <a:t>)</a:t>
            </a:r>
            <a:endParaRPr lang="ru-RU" sz="3500" dirty="0"/>
          </a:p>
        </p:txBody>
      </p:sp>
    </p:spTree>
    <p:extLst>
      <p:ext uri="{BB962C8B-B14F-4D97-AF65-F5344CB8AC3E}">
        <p14:creationId xmlns:p14="http://schemas.microsoft.com/office/powerpoint/2010/main" val="729233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Autofit/>
          </a:bodyPr>
          <a:lstStyle/>
          <a:p>
            <a:r>
              <a:rPr lang="ru-RU" sz="3600" dirty="0" smtClean="0">
                <a:solidFill>
                  <a:srgbClr val="C00000"/>
                </a:solidFill>
              </a:rPr>
              <a:t>Открытые организации и русская артель</a:t>
            </a:r>
            <a:endParaRPr lang="ru-RU" sz="3600" dirty="0">
              <a:solidFill>
                <a:srgbClr val="C00000"/>
              </a:solidFill>
            </a:endParaRPr>
          </a:p>
        </p:txBody>
      </p:sp>
      <p:graphicFrame>
        <p:nvGraphicFramePr>
          <p:cNvPr id="4" name="Таблица 3"/>
          <p:cNvGraphicFramePr>
            <a:graphicFrameLocks noGrp="1"/>
          </p:cNvGraphicFramePr>
          <p:nvPr/>
        </p:nvGraphicFramePr>
        <p:xfrm>
          <a:off x="971600" y="1124744"/>
          <a:ext cx="7272808" cy="5140960"/>
        </p:xfrm>
        <a:graphic>
          <a:graphicData uri="http://schemas.openxmlformats.org/drawingml/2006/table">
            <a:tbl>
              <a:tblPr firstRow="1" bandRow="1">
                <a:tableStyleId>{5C22544A-7EE6-4342-B048-85BDC9FD1C3A}</a:tableStyleId>
              </a:tblPr>
              <a:tblGrid>
                <a:gridCol w="3636404"/>
                <a:gridCol w="3636404"/>
              </a:tblGrid>
              <a:tr h="370840">
                <a:tc>
                  <a:txBody>
                    <a:bodyPr/>
                    <a:lstStyle/>
                    <a:p>
                      <a:pPr algn="ctr"/>
                      <a:r>
                        <a:rPr lang="ru-RU" b="1" dirty="0" smtClean="0">
                          <a:solidFill>
                            <a:schemeClr val="tx1"/>
                          </a:solidFill>
                        </a:rPr>
                        <a:t>Открытая организация </a:t>
                      </a:r>
                      <a:endParaRPr lang="ru-RU" b="1" dirty="0">
                        <a:solidFill>
                          <a:schemeClr val="tx1"/>
                        </a:solidFill>
                      </a:endParaRPr>
                    </a:p>
                  </a:txBody>
                  <a:tcPr>
                    <a:noFill/>
                  </a:tcPr>
                </a:tc>
                <a:tc>
                  <a:txBody>
                    <a:bodyPr/>
                    <a:lstStyle/>
                    <a:p>
                      <a:pPr algn="ctr"/>
                      <a:r>
                        <a:rPr lang="ru-RU" dirty="0" smtClean="0">
                          <a:solidFill>
                            <a:schemeClr val="tx1"/>
                          </a:solidFill>
                        </a:rPr>
                        <a:t>Артель</a:t>
                      </a:r>
                      <a:endParaRPr lang="ru-RU" dirty="0">
                        <a:solidFill>
                          <a:schemeClr val="tx1"/>
                        </a:solidFill>
                      </a:endParaRPr>
                    </a:p>
                  </a:txBody>
                  <a:tcP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solidFill>
                            <a:schemeClr val="tx1"/>
                          </a:solidFill>
                        </a:rPr>
                        <a:t>общая экономическая цель</a:t>
                      </a:r>
                      <a:endParaRPr lang="ru-RU" dirty="0"/>
                    </a:p>
                  </a:txBody>
                  <a:tcPr>
                    <a:noFill/>
                  </a:tcPr>
                </a:tc>
                <a:tc>
                  <a:txBody>
                    <a:bodyPr/>
                    <a:lstStyle/>
                    <a:p>
                      <a:r>
                        <a:rPr lang="ru-RU" sz="1800" dirty="0" smtClean="0">
                          <a:solidFill>
                            <a:schemeClr val="tx1"/>
                          </a:solidFill>
                        </a:rPr>
                        <a:t>общая экономическая цель</a:t>
                      </a:r>
                      <a:endParaRPr lang="ru-RU" dirty="0">
                        <a:solidFill>
                          <a:schemeClr val="tx1"/>
                        </a:solidFill>
                      </a:endParaRPr>
                    </a:p>
                  </a:txBody>
                  <a:tcP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solidFill>
                            <a:schemeClr val="tx1"/>
                          </a:solidFill>
                        </a:rPr>
                        <a:t>свободное вступление  и  выход</a:t>
                      </a:r>
                      <a:endParaRPr lang="ru-RU" dirty="0"/>
                    </a:p>
                  </a:txBody>
                  <a:tcPr>
                    <a:noFill/>
                  </a:tcPr>
                </a:tc>
                <a:tc>
                  <a:txBody>
                    <a:bodyPr/>
                    <a:lstStyle/>
                    <a:p>
                      <a:r>
                        <a:rPr lang="ru-RU" sz="1800" dirty="0" smtClean="0">
                          <a:solidFill>
                            <a:schemeClr val="tx1"/>
                          </a:solidFill>
                        </a:rPr>
                        <a:t>свободное вступление  и  выход</a:t>
                      </a:r>
                      <a:endParaRPr lang="ru-RU" dirty="0">
                        <a:solidFill>
                          <a:schemeClr val="tx1"/>
                        </a:solidFill>
                      </a:endParaRPr>
                    </a:p>
                  </a:txBody>
                  <a:tcP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rPr>
                        <a:t>участие  членов  в  управлении</a:t>
                      </a:r>
                      <a:endParaRPr lang="ru-RU"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rPr>
                        <a:t>участие  членов  в  управлении</a:t>
                      </a:r>
                    </a:p>
                  </a:txBody>
                  <a:tcPr>
                    <a:noFill/>
                  </a:tcPr>
                </a:tc>
              </a:tr>
              <a:tr h="370840">
                <a:tc>
                  <a:txBody>
                    <a:bodyPr/>
                    <a:lstStyle/>
                    <a:p>
                      <a:r>
                        <a:rPr lang="ru-RU" dirty="0" smtClean="0"/>
                        <a:t>широкое</a:t>
                      </a:r>
                      <a:r>
                        <a:rPr lang="ru-RU" baseline="0" dirty="0" smtClean="0"/>
                        <a:t> и</a:t>
                      </a:r>
                      <a:r>
                        <a:rPr lang="ru-RU" dirty="0" smtClean="0"/>
                        <a:t>спользование </a:t>
                      </a:r>
                      <a:r>
                        <a:rPr lang="en-US" dirty="0" smtClean="0"/>
                        <a:t>IT</a:t>
                      </a:r>
                      <a:r>
                        <a:rPr lang="ru-RU" dirty="0" smtClean="0"/>
                        <a:t> для коммуникации и поддержки принятия решений</a:t>
                      </a:r>
                      <a:endParaRPr lang="ru-RU" dirty="0"/>
                    </a:p>
                  </a:txBody>
                  <a:tcPr>
                    <a:noFill/>
                  </a:tcPr>
                </a:tc>
                <a:tc>
                  <a:txBody>
                    <a:bodyPr/>
                    <a:lstStyle/>
                    <a:p>
                      <a:r>
                        <a:rPr lang="ru-RU" dirty="0" smtClean="0"/>
                        <a:t>открытое общее обсуждение способов</a:t>
                      </a:r>
                      <a:r>
                        <a:rPr lang="ru-RU" baseline="0" dirty="0" smtClean="0"/>
                        <a:t> решения задач артели</a:t>
                      </a:r>
                      <a:endParaRPr lang="ru-RU" dirty="0"/>
                    </a:p>
                  </a:txBody>
                  <a:tcPr>
                    <a:noFill/>
                  </a:tcPr>
                </a:tc>
              </a:tr>
              <a:tr h="370840">
                <a:tc>
                  <a:txBody>
                    <a:bodyPr/>
                    <a:lstStyle/>
                    <a:p>
                      <a:r>
                        <a:rPr lang="ru-RU" dirty="0" smtClean="0"/>
                        <a:t>управление организационной структурой и процессами на основе научных методов</a:t>
                      </a:r>
                      <a:endParaRPr lang="ru-RU" dirty="0"/>
                    </a:p>
                  </a:txBody>
                  <a:tcPr>
                    <a:noFill/>
                  </a:tcPr>
                </a:tc>
                <a:tc>
                  <a:txBody>
                    <a:bodyPr/>
                    <a:lstStyle/>
                    <a:p>
                      <a:r>
                        <a:rPr lang="ru-RU" dirty="0" smtClean="0"/>
                        <a:t>управление организационной структурой и процессами на основе </a:t>
                      </a:r>
                      <a:r>
                        <a:rPr lang="ru-RU" smtClean="0"/>
                        <a:t>народной практики </a:t>
                      </a:r>
                      <a:endParaRPr lang="ru-RU" dirty="0"/>
                    </a:p>
                  </a:txBody>
                  <a:tcPr>
                    <a:noFill/>
                  </a:tcPr>
                </a:tc>
              </a:tr>
              <a:tr h="370840">
                <a:tc>
                  <a:txBody>
                    <a:bodyPr/>
                    <a:lstStyle/>
                    <a:p>
                      <a:r>
                        <a:rPr lang="ru-RU" dirty="0" smtClean="0"/>
                        <a:t>выгоды</a:t>
                      </a:r>
                      <a:r>
                        <a:rPr lang="ru-RU" baseline="0" dirty="0" smtClean="0"/>
                        <a:t> распределяются пропорционально вкладу, учет которого автоматизирован</a:t>
                      </a:r>
                      <a:endParaRPr lang="ru-RU"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solidFill>
                            <a:schemeClr val="tx1"/>
                          </a:solidFill>
                        </a:rPr>
                        <a:t>равное пользование  выгодами,  доставляемыми  общим предприятием</a:t>
                      </a:r>
                    </a:p>
                  </a:txBody>
                  <a:tcPr>
                    <a:noFill/>
                  </a:tcPr>
                </a:tc>
              </a:tr>
              <a:tr h="370840">
                <a:tc gridSpan="2">
                  <a:txBody>
                    <a:bodyPr/>
                    <a:lstStyle/>
                    <a:p>
                      <a:r>
                        <a:rPr lang="ru-RU" dirty="0" smtClean="0"/>
                        <a:t>Общие организационные признаки: оперативно изменяющаяся структура, роли вместо должностей, самостоятельность людей и команд, быстрые «мозговые штурмы», явный и простой набор правил, </a:t>
                      </a:r>
                      <a:endParaRPr lang="ru-RU" dirty="0"/>
                    </a:p>
                  </a:txBody>
                  <a:tcP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800" dirty="0" smtClean="0">
                        <a:solidFill>
                          <a:schemeClr val="tx1"/>
                        </a:solidFill>
                      </a:endParaRPr>
                    </a:p>
                  </a:txBody>
                  <a:tcPr>
                    <a:no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818662" cy="936104"/>
          </a:xfrm>
        </p:spPr>
        <p:txBody>
          <a:bodyPr>
            <a:normAutofit/>
          </a:bodyPr>
          <a:lstStyle/>
          <a:p>
            <a:r>
              <a:rPr lang="ru-RU" sz="3200" b="1" dirty="0" smtClean="0">
                <a:solidFill>
                  <a:srgbClr val="C00000"/>
                </a:solidFill>
              </a:rPr>
              <a:t>Научная база интерактивных организаций</a:t>
            </a:r>
            <a:endParaRPr lang="ru-RU" sz="3200" b="1" dirty="0">
              <a:solidFill>
                <a:srgbClr val="C00000"/>
              </a:solidFill>
            </a:endParaRPr>
          </a:p>
        </p:txBody>
      </p:sp>
      <p:sp>
        <p:nvSpPr>
          <p:cNvPr id="3" name="Содержимое 2"/>
          <p:cNvSpPr>
            <a:spLocks noGrp="1"/>
          </p:cNvSpPr>
          <p:nvPr>
            <p:ph idx="1"/>
          </p:nvPr>
        </p:nvSpPr>
        <p:spPr>
          <a:xfrm>
            <a:off x="467544" y="1124744"/>
            <a:ext cx="8229600" cy="5328592"/>
          </a:xfrm>
        </p:spPr>
        <p:txBody>
          <a:bodyPr>
            <a:noAutofit/>
          </a:bodyPr>
          <a:lstStyle/>
          <a:p>
            <a:r>
              <a:rPr lang="ru-RU" sz="2200" dirty="0" smtClean="0">
                <a:solidFill>
                  <a:srgbClr val="C00000"/>
                </a:solidFill>
              </a:rPr>
              <a:t>Технологии </a:t>
            </a:r>
            <a:r>
              <a:rPr lang="ru-RU" sz="2200" dirty="0" err="1" smtClean="0">
                <a:solidFill>
                  <a:srgbClr val="C00000"/>
                </a:solidFill>
              </a:rPr>
              <a:t>краудсорсинга</a:t>
            </a:r>
            <a:r>
              <a:rPr lang="ru-RU" sz="2200" dirty="0" smtClean="0">
                <a:solidFill>
                  <a:srgbClr val="C00000"/>
                </a:solidFill>
              </a:rPr>
              <a:t> пока строятся без достаточного научного фундамента, в значительной степени, «на ощупь». Но основные элементы такого фундамента уже существуют и могут быть использованы</a:t>
            </a:r>
          </a:p>
          <a:p>
            <a:r>
              <a:rPr lang="ru-RU" sz="2200" dirty="0" smtClean="0">
                <a:solidFill>
                  <a:srgbClr val="C00000"/>
                </a:solidFill>
              </a:rPr>
              <a:t>Это когнитивная наука, когнитивная социология, эволюционная экономика и социология, теория коммуникативного действия, концепция «распределенного мышления», коллективного принятия решений, социально направленного развития, организационного обучения, социального </a:t>
            </a:r>
            <a:r>
              <a:rPr lang="ru-RU" sz="2200" dirty="0" err="1" smtClean="0">
                <a:solidFill>
                  <a:srgbClr val="C00000"/>
                </a:solidFill>
              </a:rPr>
              <a:t>компьютинга</a:t>
            </a:r>
            <a:r>
              <a:rPr lang="ru-RU" sz="2200" dirty="0" smtClean="0">
                <a:solidFill>
                  <a:srgbClr val="C00000"/>
                </a:solidFill>
              </a:rPr>
              <a:t>, экономика человеческого и социального капитала, </a:t>
            </a:r>
            <a:r>
              <a:rPr lang="ru-RU" sz="2200" dirty="0" err="1" smtClean="0">
                <a:solidFill>
                  <a:srgbClr val="C00000"/>
                </a:solidFill>
              </a:rPr>
              <a:t>институционализм</a:t>
            </a:r>
            <a:r>
              <a:rPr lang="ru-RU" sz="2200" dirty="0" smtClean="0">
                <a:solidFill>
                  <a:srgbClr val="C00000"/>
                </a:solidFill>
              </a:rPr>
              <a:t> и ряд других</a:t>
            </a:r>
          </a:p>
          <a:p>
            <a:r>
              <a:rPr lang="ru-RU" sz="2200" dirty="0" smtClean="0">
                <a:solidFill>
                  <a:srgbClr val="C00000"/>
                </a:solidFill>
              </a:rPr>
              <a:t>Все эти направления имеют общее ядро: изучение мышления, культуры, познания, предвидения, планирования и принятия решений, как социального явления, связанного с разделением знаний и </a:t>
            </a:r>
            <a:r>
              <a:rPr lang="ru-RU" sz="2200" dirty="0" err="1" smtClean="0">
                <a:solidFill>
                  <a:srgbClr val="C00000"/>
                </a:solidFill>
              </a:rPr>
              <a:t>коммуникацей</a:t>
            </a:r>
            <a:r>
              <a:rPr lang="ru-RU" sz="2200" dirty="0" smtClean="0">
                <a:solidFill>
                  <a:srgbClr val="C00000"/>
                </a:solidFill>
              </a:rPr>
              <a:t> между людьми </a:t>
            </a:r>
            <a:endParaRPr lang="ru-RU" sz="2200" dirty="0">
              <a:solidFill>
                <a:srgbClr val="C00000"/>
              </a:solidFill>
            </a:endParaRPr>
          </a:p>
        </p:txBody>
      </p:sp>
    </p:spTree>
    <p:extLst>
      <p:ext uri="{BB962C8B-B14F-4D97-AF65-F5344CB8AC3E}">
        <p14:creationId xmlns:p14="http://schemas.microsoft.com/office/powerpoint/2010/main" val="3783160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fontScale="90000"/>
          </a:bodyPr>
          <a:lstStyle/>
          <a:p>
            <a:r>
              <a:rPr lang="ru-RU" sz="3200" b="1" dirty="0" smtClean="0">
                <a:solidFill>
                  <a:schemeClr val="accent2"/>
                </a:solidFill>
              </a:rPr>
              <a:t>МЕТОДОЛОГИИ КОГНИТИВНЫХ КОАЛИЦИЙ</a:t>
            </a:r>
            <a:endParaRPr lang="ru-RU" sz="3200" b="1" dirty="0">
              <a:solidFill>
                <a:schemeClr val="accent2"/>
              </a:solidFill>
            </a:endParaRPr>
          </a:p>
        </p:txBody>
      </p:sp>
      <p:sp>
        <p:nvSpPr>
          <p:cNvPr id="3" name="Содержимое 2"/>
          <p:cNvSpPr>
            <a:spLocks noGrp="1"/>
          </p:cNvSpPr>
          <p:nvPr>
            <p:ph idx="1"/>
          </p:nvPr>
        </p:nvSpPr>
        <p:spPr>
          <a:xfrm>
            <a:off x="457200" y="857232"/>
            <a:ext cx="8363272" cy="5740120"/>
          </a:xfrm>
        </p:spPr>
        <p:txBody>
          <a:bodyPr>
            <a:noAutofit/>
          </a:bodyPr>
          <a:lstStyle/>
          <a:p>
            <a:r>
              <a:rPr lang="ru-RU" sz="1800" dirty="0" smtClean="0">
                <a:solidFill>
                  <a:srgbClr val="C00000"/>
                </a:solidFill>
              </a:rPr>
              <a:t>В настоящее время быстро развивается целый ряд новых методов управления, планирования и принятия решений. Особенностью этих методов является использование коллективного опыта, способности  коллективов управленцев (и шире – локальных сообществ) к </a:t>
            </a:r>
            <a:r>
              <a:rPr lang="ru-RU" sz="1800" b="1" i="1" dirty="0" smtClean="0">
                <a:solidFill>
                  <a:srgbClr val="C00000"/>
                </a:solidFill>
              </a:rPr>
              <a:t>самоорганизации</a:t>
            </a:r>
            <a:r>
              <a:rPr lang="ru-RU" sz="1800" dirty="0" smtClean="0">
                <a:solidFill>
                  <a:srgbClr val="C00000"/>
                </a:solidFill>
              </a:rPr>
              <a:t> и принятию сложных согласованных решений. В основе всех этих методов лежит использование распределенного (коллективного) мышления. К таким технологиям следует отнести:</a:t>
            </a:r>
          </a:p>
          <a:p>
            <a:pPr lvl="0"/>
            <a:r>
              <a:rPr lang="ru-RU" sz="1800" dirty="0" smtClean="0">
                <a:solidFill>
                  <a:srgbClr val="C00000"/>
                </a:solidFill>
              </a:rPr>
              <a:t>управление знаниями (</a:t>
            </a:r>
            <a:r>
              <a:rPr lang="en-US" sz="1800" dirty="0" smtClean="0">
                <a:solidFill>
                  <a:srgbClr val="C00000"/>
                </a:solidFill>
              </a:rPr>
              <a:t>knowledge management</a:t>
            </a:r>
            <a:r>
              <a:rPr lang="ru-RU" sz="1800" dirty="0" smtClean="0">
                <a:solidFill>
                  <a:srgbClr val="C00000"/>
                </a:solidFill>
              </a:rPr>
              <a:t>)</a:t>
            </a:r>
          </a:p>
          <a:p>
            <a:pPr lvl="0"/>
            <a:r>
              <a:rPr lang="ru-RU" sz="1800" dirty="0" smtClean="0">
                <a:solidFill>
                  <a:srgbClr val="C00000"/>
                </a:solidFill>
              </a:rPr>
              <a:t>системы поддержки принятия решений (</a:t>
            </a:r>
            <a:r>
              <a:rPr lang="en-US" sz="1800" dirty="0" smtClean="0">
                <a:solidFill>
                  <a:srgbClr val="C00000"/>
                </a:solidFill>
              </a:rPr>
              <a:t>decision support systems </a:t>
            </a:r>
            <a:r>
              <a:rPr lang="ru-RU" sz="1800" dirty="0" smtClean="0">
                <a:solidFill>
                  <a:srgbClr val="C00000"/>
                </a:solidFill>
              </a:rPr>
              <a:t>– </a:t>
            </a:r>
            <a:r>
              <a:rPr lang="en-US" sz="1800" dirty="0" smtClean="0">
                <a:solidFill>
                  <a:srgbClr val="C00000"/>
                </a:solidFill>
              </a:rPr>
              <a:t>DSS</a:t>
            </a:r>
            <a:r>
              <a:rPr lang="ru-RU" sz="1800" dirty="0" smtClean="0">
                <a:solidFill>
                  <a:srgbClr val="C00000"/>
                </a:solidFill>
              </a:rPr>
              <a:t>) </a:t>
            </a:r>
          </a:p>
          <a:p>
            <a:pPr lvl="0"/>
            <a:r>
              <a:rPr lang="ru-RU" sz="1800" dirty="0" smtClean="0">
                <a:solidFill>
                  <a:srgbClr val="C00000"/>
                </a:solidFill>
              </a:rPr>
              <a:t>коммуникативное планирование (</a:t>
            </a:r>
            <a:r>
              <a:rPr lang="en-US" sz="1800" dirty="0" smtClean="0">
                <a:solidFill>
                  <a:srgbClr val="C00000"/>
                </a:solidFill>
              </a:rPr>
              <a:t>communicative planning</a:t>
            </a:r>
            <a:r>
              <a:rPr lang="ru-RU" sz="1800" dirty="0" smtClean="0">
                <a:solidFill>
                  <a:srgbClr val="C00000"/>
                </a:solidFill>
              </a:rPr>
              <a:t>)</a:t>
            </a:r>
          </a:p>
          <a:p>
            <a:pPr lvl="0"/>
            <a:r>
              <a:rPr lang="ru-RU" sz="1800" dirty="0" smtClean="0">
                <a:solidFill>
                  <a:srgbClr val="C00000"/>
                </a:solidFill>
              </a:rPr>
              <a:t>планирование с участием (</a:t>
            </a:r>
            <a:r>
              <a:rPr lang="en-US" sz="1800" dirty="0" smtClean="0">
                <a:solidFill>
                  <a:srgbClr val="C00000"/>
                </a:solidFill>
              </a:rPr>
              <a:t>participation planning</a:t>
            </a:r>
            <a:r>
              <a:rPr lang="ru-RU" sz="1800" dirty="0" smtClean="0">
                <a:solidFill>
                  <a:srgbClr val="C00000"/>
                </a:solidFill>
              </a:rPr>
              <a:t>)</a:t>
            </a:r>
          </a:p>
          <a:p>
            <a:pPr lvl="0"/>
            <a:r>
              <a:rPr lang="ru-RU" sz="1800" dirty="0" smtClean="0">
                <a:solidFill>
                  <a:srgbClr val="C00000"/>
                </a:solidFill>
              </a:rPr>
              <a:t>социальное партнерство </a:t>
            </a:r>
          </a:p>
          <a:p>
            <a:pPr lvl="0"/>
            <a:r>
              <a:rPr lang="ru-RU" sz="1800" dirty="0" err="1" smtClean="0">
                <a:solidFill>
                  <a:srgbClr val="C00000"/>
                </a:solidFill>
              </a:rPr>
              <a:t>делиберативная</a:t>
            </a:r>
            <a:r>
              <a:rPr lang="ru-RU" sz="1800" dirty="0" smtClean="0">
                <a:solidFill>
                  <a:srgbClr val="C00000"/>
                </a:solidFill>
              </a:rPr>
              <a:t> демократия (</a:t>
            </a:r>
            <a:r>
              <a:rPr lang="en-US" sz="1800" dirty="0" smtClean="0">
                <a:solidFill>
                  <a:srgbClr val="C00000"/>
                </a:solidFill>
              </a:rPr>
              <a:t>deliberative democracy) </a:t>
            </a:r>
            <a:endParaRPr lang="ru-RU" sz="1800" dirty="0" smtClean="0">
              <a:solidFill>
                <a:srgbClr val="C00000"/>
              </a:solidFill>
            </a:endParaRPr>
          </a:p>
          <a:p>
            <a:pPr lvl="0"/>
            <a:r>
              <a:rPr lang="ru-RU" sz="1800" dirty="0" smtClean="0">
                <a:solidFill>
                  <a:srgbClr val="C00000"/>
                </a:solidFill>
              </a:rPr>
              <a:t>организационное обучение (</a:t>
            </a:r>
            <a:r>
              <a:rPr lang="en-US" sz="1800" dirty="0" smtClean="0">
                <a:solidFill>
                  <a:srgbClr val="C00000"/>
                </a:solidFill>
              </a:rPr>
              <a:t>organizational learning</a:t>
            </a:r>
            <a:r>
              <a:rPr lang="ru-RU" sz="1800" dirty="0" smtClean="0">
                <a:solidFill>
                  <a:srgbClr val="C00000"/>
                </a:solidFill>
              </a:rPr>
              <a:t>) </a:t>
            </a:r>
          </a:p>
          <a:p>
            <a:pPr lvl="0"/>
            <a:r>
              <a:rPr lang="ru-RU" sz="1800" dirty="0" smtClean="0">
                <a:solidFill>
                  <a:srgbClr val="C00000"/>
                </a:solidFill>
              </a:rPr>
              <a:t>организационно - </a:t>
            </a:r>
            <a:r>
              <a:rPr lang="ru-RU" sz="1800" dirty="0" err="1" smtClean="0">
                <a:solidFill>
                  <a:srgbClr val="C00000"/>
                </a:solidFill>
              </a:rPr>
              <a:t>деятельностные</a:t>
            </a:r>
            <a:r>
              <a:rPr lang="ru-RU" sz="1800" dirty="0" smtClean="0">
                <a:solidFill>
                  <a:srgbClr val="C00000"/>
                </a:solidFill>
              </a:rPr>
              <a:t> игры (ОДИ)</a:t>
            </a:r>
          </a:p>
          <a:p>
            <a:pPr lvl="0"/>
            <a:r>
              <a:rPr lang="ru-RU" sz="1800" dirty="0" smtClean="0">
                <a:solidFill>
                  <a:srgbClr val="C00000"/>
                </a:solidFill>
              </a:rPr>
              <a:t>распределенное мышление (</a:t>
            </a:r>
            <a:r>
              <a:rPr lang="en-US" sz="1800" dirty="0" smtClean="0">
                <a:solidFill>
                  <a:srgbClr val="C00000"/>
                </a:solidFill>
              </a:rPr>
              <a:t>distributed cognition</a:t>
            </a:r>
            <a:r>
              <a:rPr lang="ru-RU" sz="1800" dirty="0" smtClean="0">
                <a:solidFill>
                  <a:srgbClr val="C00000"/>
                </a:solidFill>
              </a:rPr>
              <a:t>)</a:t>
            </a:r>
          </a:p>
          <a:p>
            <a:pPr lvl="0"/>
            <a:r>
              <a:rPr lang="ru-RU" sz="1800" dirty="0" smtClean="0">
                <a:solidFill>
                  <a:srgbClr val="C00000"/>
                </a:solidFill>
              </a:rPr>
              <a:t>компьютеризированная групповая работа (</a:t>
            </a:r>
            <a:r>
              <a:rPr lang="en-US" sz="1800" dirty="0" smtClean="0">
                <a:solidFill>
                  <a:srgbClr val="C00000"/>
                </a:solidFill>
              </a:rPr>
              <a:t>groupware</a:t>
            </a:r>
            <a:r>
              <a:rPr lang="ru-RU" sz="1800" dirty="0" smtClean="0">
                <a:solidFill>
                  <a:srgbClr val="C00000"/>
                </a:solidFill>
              </a:rPr>
              <a:t>) </a:t>
            </a:r>
          </a:p>
          <a:p>
            <a:pPr lvl="0"/>
            <a:r>
              <a:rPr lang="ru-RU" sz="1800" dirty="0" err="1" smtClean="0">
                <a:solidFill>
                  <a:srgbClr val="C00000"/>
                </a:solidFill>
              </a:rPr>
              <a:t>синтегрити</a:t>
            </a:r>
            <a:r>
              <a:rPr lang="ru-RU" sz="1800" dirty="0" smtClean="0">
                <a:solidFill>
                  <a:srgbClr val="C00000"/>
                </a:solidFill>
              </a:rPr>
              <a:t> – подход к конструированию человеко-машинных систем С. </a:t>
            </a:r>
            <a:r>
              <a:rPr lang="ru-RU" sz="1800" dirty="0" err="1" smtClean="0">
                <a:solidFill>
                  <a:srgbClr val="C00000"/>
                </a:solidFill>
              </a:rPr>
              <a:t>Бира</a:t>
            </a:r>
            <a:r>
              <a:rPr lang="ru-RU" sz="1800" dirty="0" smtClean="0">
                <a:solidFill>
                  <a:srgbClr val="C00000"/>
                </a:solidFill>
              </a:rPr>
              <a:t>. </a:t>
            </a:r>
          </a:p>
        </p:txBody>
      </p:sp>
    </p:spTree>
    <p:extLst>
      <p:ext uri="{BB962C8B-B14F-4D97-AF65-F5344CB8AC3E}">
        <p14:creationId xmlns:p14="http://schemas.microsoft.com/office/powerpoint/2010/main" val="18737227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600" dirty="0" smtClean="0">
                <a:solidFill>
                  <a:srgbClr val="C00000"/>
                </a:solidFill>
              </a:rPr>
              <a:t>Артель Туманова</a:t>
            </a:r>
            <a:endParaRPr lang="ru-RU" sz="3600" dirty="0">
              <a:solidFill>
                <a:srgbClr val="C00000"/>
              </a:solidFill>
            </a:endParaRPr>
          </a:p>
        </p:txBody>
      </p:sp>
      <p:sp>
        <p:nvSpPr>
          <p:cNvPr id="3" name="Содержимое 2"/>
          <p:cNvSpPr>
            <a:spLocks noGrp="1"/>
          </p:cNvSpPr>
          <p:nvPr>
            <p:ph idx="1"/>
          </p:nvPr>
        </p:nvSpPr>
        <p:spPr>
          <a:xfrm>
            <a:off x="457200" y="1052736"/>
            <a:ext cx="8229600" cy="5184576"/>
          </a:xfrm>
        </p:spPr>
        <p:txBody>
          <a:bodyPr>
            <a:normAutofit/>
          </a:bodyPr>
          <a:lstStyle/>
          <a:p>
            <a:r>
              <a:rPr lang="ru-RU" sz="2000" dirty="0" smtClean="0">
                <a:solidFill>
                  <a:srgbClr val="C00000"/>
                </a:solidFill>
              </a:rPr>
              <a:t>В бригаде каждый владеет тремя-четырьмя профессиями. Скреперист, бурильщик, рабочий очистного забоя, водитель самосвала – все без затруднений подменяют друг друга. Потому техника работает безостановочно. Наклонный ствол проходим до 15 метров в сутки, нарезку штреков двумя забоями – до 36 метров. Почти всегда нарезаем одновременно две-три шахты. Ни до нас, ни после таких темпов проходки Колыма не знала. Наш коллектив был признан лучшим в горном управлении края. Так было на протяжении почти трех лет. </a:t>
            </a:r>
          </a:p>
          <a:p>
            <a:r>
              <a:rPr lang="ru-RU" sz="2000" dirty="0" smtClean="0">
                <a:solidFill>
                  <a:srgbClr val="C00000"/>
                </a:solidFill>
              </a:rPr>
              <a:t>В условиях административно-бюрократического сумасшествия, усиленного особой системой «</a:t>
            </a:r>
            <a:r>
              <a:rPr lang="ru-RU" sz="2000" dirty="0" err="1" smtClean="0">
                <a:solidFill>
                  <a:srgbClr val="C00000"/>
                </a:solidFill>
              </a:rPr>
              <a:t>Дальстроя</a:t>
            </a:r>
            <a:r>
              <a:rPr lang="ru-RU" sz="2000" dirty="0" smtClean="0">
                <a:solidFill>
                  <a:srgbClr val="C00000"/>
                </a:solidFill>
              </a:rPr>
              <a:t>», мы впервые попытались руководствоваться не инструкциями, а здравым смыслом, и при этом брать на себя ответственность. Я видел, как это выпрямляет людей, уставших от бестолковщины, от глупых распоряжений, бессмысленной регламентации. Мне казалось, надо помочь человеку проявить себя, стать личностью, сделать его свободным – хорошим он станет сам. </a:t>
            </a:r>
          </a:p>
          <a:p>
            <a:endParaRPr lang="ru-RU" sz="2000"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ru-RU" dirty="0" smtClean="0">
                <a:solidFill>
                  <a:srgbClr val="C00000"/>
                </a:solidFill>
              </a:rPr>
              <a:t>Сложность во Вселенной</a:t>
            </a:r>
            <a:endParaRPr lang="ru-RU" dirty="0">
              <a:solidFill>
                <a:srgbClr val="C00000"/>
              </a:solidFill>
            </a:endParaRPr>
          </a:p>
        </p:txBody>
      </p:sp>
      <p:sp>
        <p:nvSpPr>
          <p:cNvPr id="9" name="TextBox 8"/>
          <p:cNvSpPr txBox="1"/>
          <p:nvPr/>
        </p:nvSpPr>
        <p:spPr>
          <a:xfrm>
            <a:off x="2228995" y="4427820"/>
            <a:ext cx="1085610" cy="369332"/>
          </a:xfrm>
          <a:prstGeom prst="rect">
            <a:avLst/>
          </a:prstGeom>
          <a:noFill/>
        </p:spPr>
        <p:txBody>
          <a:bodyPr wrap="square" rtlCol="0">
            <a:spAutoFit/>
          </a:bodyPr>
          <a:lstStyle/>
          <a:p>
            <a:r>
              <a:rPr lang="ru-RU" dirty="0" smtClean="0">
                <a:solidFill>
                  <a:srgbClr val="C00000"/>
                </a:solidFill>
              </a:rPr>
              <a:t>Солнце </a:t>
            </a:r>
            <a:endParaRPr lang="ru-RU" dirty="0">
              <a:solidFill>
                <a:srgbClr val="C00000"/>
              </a:solidFill>
            </a:endParaRPr>
          </a:p>
        </p:txBody>
      </p:sp>
      <p:sp>
        <p:nvSpPr>
          <p:cNvPr id="11" name="TextBox 10"/>
          <p:cNvSpPr txBox="1"/>
          <p:nvPr/>
        </p:nvSpPr>
        <p:spPr>
          <a:xfrm>
            <a:off x="6056592" y="4941168"/>
            <a:ext cx="1433259" cy="369332"/>
          </a:xfrm>
          <a:prstGeom prst="rect">
            <a:avLst/>
          </a:prstGeom>
          <a:noFill/>
        </p:spPr>
        <p:txBody>
          <a:bodyPr wrap="square" rtlCol="0">
            <a:spAutoFit/>
          </a:bodyPr>
          <a:lstStyle/>
          <a:p>
            <a:pPr algn="ctr"/>
            <a:r>
              <a:rPr lang="ru-RU" b="1" dirty="0" smtClean="0">
                <a:solidFill>
                  <a:srgbClr val="C00000"/>
                </a:solidFill>
              </a:rPr>
              <a:t>Земля </a:t>
            </a:r>
            <a:endParaRPr lang="ru-RU" b="1" dirty="0">
              <a:solidFill>
                <a:srgbClr val="C00000"/>
              </a:solidFill>
            </a:endParaRPr>
          </a:p>
        </p:txBody>
      </p:sp>
      <p:pic>
        <p:nvPicPr>
          <p:cNvPr id="15" name="Рисунок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772816"/>
            <a:ext cx="3888432" cy="2433216"/>
          </a:xfrm>
          <a:prstGeom prst="rect">
            <a:avLst/>
          </a:prstGeom>
        </p:spPr>
      </p:pic>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7038" y="1484784"/>
            <a:ext cx="3312368" cy="3312368"/>
          </a:xfrm>
          <a:prstGeom prst="rect">
            <a:avLst/>
          </a:prstGeom>
        </p:spPr>
      </p:pic>
      <p:sp>
        <p:nvSpPr>
          <p:cNvPr id="3" name="TextBox 2"/>
          <p:cNvSpPr txBox="1"/>
          <p:nvPr/>
        </p:nvSpPr>
        <p:spPr>
          <a:xfrm>
            <a:off x="1187624" y="5373216"/>
            <a:ext cx="6840760" cy="923330"/>
          </a:xfrm>
          <a:prstGeom prst="rect">
            <a:avLst/>
          </a:prstGeom>
          <a:noFill/>
        </p:spPr>
        <p:txBody>
          <a:bodyPr wrap="square" rtlCol="0">
            <a:spAutoFit/>
          </a:bodyPr>
          <a:lstStyle/>
          <a:p>
            <a:r>
              <a:rPr lang="ru-RU" dirty="0" smtClean="0">
                <a:solidFill>
                  <a:schemeClr val="accent2">
                    <a:lumMod val="75000"/>
                  </a:schemeClr>
                </a:solidFill>
              </a:rPr>
              <a:t>Звезды и планеты – это очень сложные системы в сравнении с атомами и космическими газовыми облаками. На планетах есть уже сложные молекулы, минералы, геологические формации.</a:t>
            </a:r>
            <a:endParaRPr lang="ru-RU" dirty="0">
              <a:solidFill>
                <a:schemeClr val="accent2">
                  <a:lumMod val="75000"/>
                </a:schemeClr>
              </a:solidFill>
            </a:endParaRPr>
          </a:p>
        </p:txBody>
      </p:sp>
    </p:spTree>
    <p:extLst>
      <p:ext uri="{BB962C8B-B14F-4D97-AF65-F5344CB8AC3E}">
        <p14:creationId xmlns:p14="http://schemas.microsoft.com/office/powerpoint/2010/main" val="760434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600" dirty="0" smtClean="0">
                <a:solidFill>
                  <a:srgbClr val="C00000"/>
                </a:solidFill>
              </a:rPr>
              <a:t>Артель Туманова</a:t>
            </a:r>
            <a:endParaRPr lang="ru-RU" sz="3600" dirty="0">
              <a:solidFill>
                <a:srgbClr val="C00000"/>
              </a:solidFill>
            </a:endParaRPr>
          </a:p>
        </p:txBody>
      </p:sp>
      <p:sp>
        <p:nvSpPr>
          <p:cNvPr id="3" name="Содержимое 2"/>
          <p:cNvSpPr>
            <a:spLocks noGrp="1"/>
          </p:cNvSpPr>
          <p:nvPr>
            <p:ph idx="1"/>
          </p:nvPr>
        </p:nvSpPr>
        <p:spPr>
          <a:xfrm>
            <a:off x="457200" y="1052736"/>
            <a:ext cx="8229600" cy="5184576"/>
          </a:xfrm>
        </p:spPr>
        <p:txBody>
          <a:bodyPr>
            <a:normAutofit/>
          </a:bodyPr>
          <a:lstStyle/>
          <a:p>
            <a:r>
              <a:rPr lang="ru-RU" sz="2000" dirty="0" smtClean="0">
                <a:solidFill>
                  <a:srgbClr val="C00000"/>
                </a:solidFill>
              </a:rPr>
              <a:t>Выжимали из оборудования все, что могли. Случись это несколькими годами раньше, нас бы обвинили во «вредительстве». Для нас обычной была рационализация: мы переваривали ковши, изменяя их форму по-своему, устанавливали более мощные электромоторы, ставили роторные шестерни с другим количеством зубьев, что заставляло скреперный ковш буквально летать, – по этому поводу главный механик прииска Анатолий </a:t>
            </a:r>
            <a:r>
              <a:rPr lang="ru-RU" sz="2000" dirty="0" err="1" smtClean="0">
                <a:solidFill>
                  <a:srgbClr val="C00000"/>
                </a:solidFill>
              </a:rPr>
              <a:t>Августович</a:t>
            </a:r>
            <a:r>
              <a:rPr lang="ru-RU" sz="2000" dirty="0" smtClean="0">
                <a:solidFill>
                  <a:srgbClr val="C00000"/>
                </a:solidFill>
              </a:rPr>
              <a:t> </a:t>
            </a:r>
            <a:r>
              <a:rPr lang="ru-RU" sz="2000" dirty="0" err="1" smtClean="0">
                <a:solidFill>
                  <a:srgbClr val="C00000"/>
                </a:solidFill>
              </a:rPr>
              <a:t>Рейнгард</a:t>
            </a:r>
            <a:r>
              <a:rPr lang="ru-RU" sz="2000" dirty="0" smtClean="0">
                <a:solidFill>
                  <a:srgbClr val="C00000"/>
                </a:solidFill>
              </a:rPr>
              <a:t>, один из прекрасных инженеров, с немецкой скрупулезностью соблюдавший все инструкции, всегда кричал, что я не берегу оборудование. </a:t>
            </a:r>
          </a:p>
          <a:p>
            <a:pPr>
              <a:buNone/>
            </a:pPr>
            <a:r>
              <a:rPr lang="ru-RU" sz="2000" dirty="0" smtClean="0">
                <a:solidFill>
                  <a:srgbClr val="C00000"/>
                </a:solidFill>
              </a:rPr>
              <a:t>– Ну чего ты орешь? – Они у тебя должны пять лет работать, а выйдут из строя через год! </a:t>
            </a:r>
          </a:p>
          <a:p>
            <a:pPr>
              <a:buNone/>
            </a:pPr>
            <a:r>
              <a:rPr lang="ru-RU" sz="2000" dirty="0" smtClean="0">
                <a:solidFill>
                  <a:srgbClr val="C00000"/>
                </a:solidFill>
              </a:rPr>
              <a:t>– Ты мне угробишь все лебедки! Я улыбался в ответ: </a:t>
            </a:r>
          </a:p>
          <a:p>
            <a:pPr>
              <a:buNone/>
            </a:pPr>
            <a:r>
              <a:rPr lang="ru-RU" sz="2000" dirty="0" smtClean="0">
                <a:solidFill>
                  <a:srgbClr val="C00000"/>
                </a:solidFill>
              </a:rPr>
              <a:t>- Согласен, через год они выдут из строя. Но за это время они у меня вытащат грунта больше, чем другие лебедки вытаскивают за пять лет. Вы понимаете, о чем я говорю, да? </a:t>
            </a:r>
          </a:p>
          <a:p>
            <a:endParaRPr lang="ru-RU" sz="2000" dirty="0">
              <a:solidFill>
                <a:srgbClr val="C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600" dirty="0" smtClean="0">
                <a:solidFill>
                  <a:srgbClr val="C00000"/>
                </a:solidFill>
              </a:rPr>
              <a:t>Артель Туманова</a:t>
            </a:r>
            <a:endParaRPr lang="ru-RU" sz="3600" dirty="0">
              <a:solidFill>
                <a:srgbClr val="C00000"/>
              </a:solidFill>
            </a:endParaRPr>
          </a:p>
        </p:txBody>
      </p:sp>
      <p:sp>
        <p:nvSpPr>
          <p:cNvPr id="3" name="Содержимое 2"/>
          <p:cNvSpPr>
            <a:spLocks noGrp="1"/>
          </p:cNvSpPr>
          <p:nvPr>
            <p:ph idx="1"/>
          </p:nvPr>
        </p:nvSpPr>
        <p:spPr>
          <a:xfrm>
            <a:off x="457200" y="1052736"/>
            <a:ext cx="8291264" cy="5400600"/>
          </a:xfrm>
        </p:spPr>
        <p:txBody>
          <a:bodyPr>
            <a:noAutofit/>
          </a:bodyPr>
          <a:lstStyle/>
          <a:p>
            <a:pPr indent="0">
              <a:spcBef>
                <a:spcPts val="0"/>
              </a:spcBef>
              <a:spcAft>
                <a:spcPts val="600"/>
              </a:spcAft>
              <a:buNone/>
            </a:pPr>
            <a:r>
              <a:rPr lang="ru-RU" sz="1800" dirty="0" smtClean="0">
                <a:solidFill>
                  <a:srgbClr val="C00000"/>
                </a:solidFill>
              </a:rPr>
              <a:t>Работы часто сдерживала медлительность </a:t>
            </a:r>
            <a:r>
              <a:rPr lang="ru-RU" sz="1800" dirty="0" err="1" smtClean="0">
                <a:solidFill>
                  <a:srgbClr val="C00000"/>
                </a:solidFill>
              </a:rPr>
              <a:t>шурфовочных</a:t>
            </a:r>
            <a:r>
              <a:rPr lang="ru-RU" sz="1800" dirty="0" smtClean="0">
                <a:solidFill>
                  <a:srgbClr val="C00000"/>
                </a:solidFill>
              </a:rPr>
              <a:t> и буровых разведок. Нас тревожили расхождения, иногда значительные, предварительных расчетов разведки с фактическими результатами добычи. </a:t>
            </a:r>
          </a:p>
          <a:p>
            <a:pPr indent="0">
              <a:spcBef>
                <a:spcPts val="0"/>
              </a:spcBef>
              <a:spcAft>
                <a:spcPts val="600"/>
              </a:spcAft>
              <a:buNone/>
            </a:pPr>
            <a:r>
              <a:rPr lang="ru-RU" sz="1800" dirty="0" smtClean="0">
                <a:solidFill>
                  <a:srgbClr val="C00000"/>
                </a:solidFill>
              </a:rPr>
              <a:t>Опыт навел на мысль применить бульдозеры и разрезать россыпь траншеями с последующей промывкой </a:t>
            </a:r>
            <a:r>
              <a:rPr lang="ru-RU" sz="1800" dirty="0" err="1" smtClean="0">
                <a:solidFill>
                  <a:srgbClr val="C00000"/>
                </a:solidFill>
              </a:rPr>
              <a:t>крупнообъемных</a:t>
            </a:r>
            <a:r>
              <a:rPr lang="ru-RU" sz="1800" dirty="0" smtClean="0">
                <a:solidFill>
                  <a:srgbClr val="C00000"/>
                </a:solidFill>
              </a:rPr>
              <a:t> валовых проб на </a:t>
            </a:r>
            <a:r>
              <a:rPr lang="ru-RU" sz="1800" dirty="0" err="1" smtClean="0">
                <a:solidFill>
                  <a:srgbClr val="C00000"/>
                </a:solidFill>
              </a:rPr>
              <a:t>промприборах</a:t>
            </a:r>
            <a:r>
              <a:rPr lang="ru-RU" sz="1800" dirty="0" smtClean="0">
                <a:solidFill>
                  <a:srgbClr val="C00000"/>
                </a:solidFill>
              </a:rPr>
              <a:t>. Затраты оправдывал попутно намытый металл. </a:t>
            </a:r>
          </a:p>
          <a:p>
            <a:pPr indent="0">
              <a:spcBef>
                <a:spcPts val="0"/>
              </a:spcBef>
              <a:spcAft>
                <a:spcPts val="600"/>
              </a:spcAft>
              <a:buNone/>
            </a:pPr>
            <a:r>
              <a:rPr lang="ru-RU" sz="1800" dirty="0" smtClean="0">
                <a:solidFill>
                  <a:srgbClr val="C00000"/>
                </a:solidFill>
              </a:rPr>
              <a:t>До тех пор при разведке полигона геологи бурили шурфы, производили взрывы, проходили пустую породу до коренных пластов и принимались лотком промывать пески, чтобы определить, насколько они богаты металлом. Чтобы промыть один кубометр песков, опытному промывальщику нужно было за день прополоскать от 170 до 200 лотков. На разведку и оконтуривание площади уходили месяцы и годы.</a:t>
            </a:r>
          </a:p>
          <a:p>
            <a:pPr indent="0">
              <a:spcBef>
                <a:spcPts val="0"/>
              </a:spcBef>
              <a:spcAft>
                <a:spcPts val="600"/>
              </a:spcAft>
              <a:buNone/>
            </a:pPr>
            <a:r>
              <a:rPr lang="ru-RU" sz="1800" dirty="0" smtClean="0">
                <a:solidFill>
                  <a:srgbClr val="C00000"/>
                </a:solidFill>
              </a:rPr>
              <a:t> Бульдозер способен пройти траншею за два-три часа и в сутки сделать несколько траншей. Мы быстро устанавливаем промывочный прибор, подаем на него пески и имеем полную ясность о мощности песков, о содержании в них металла, и можем приступать к вскрыше всего полигона. </a:t>
            </a:r>
          </a:p>
          <a:p>
            <a:pPr indent="0">
              <a:spcBef>
                <a:spcPts val="0"/>
              </a:spcBef>
              <a:spcAft>
                <a:spcPts val="600"/>
              </a:spcAft>
              <a:buNone/>
            </a:pPr>
            <a:r>
              <a:rPr lang="ru-RU" sz="1800" dirty="0" smtClean="0">
                <a:solidFill>
                  <a:srgbClr val="C00000"/>
                </a:solidFill>
              </a:rPr>
              <a:t>У геологов масса времени уходила на подготовку к первой промывке. А мы начинали с нее. Это многократно повышало эффективность всех работ. </a:t>
            </a:r>
            <a:endParaRPr lang="ru-RU" sz="1800" dirty="0">
              <a:solidFill>
                <a:srgbClr val="C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332656"/>
            <a:ext cx="7772400" cy="648072"/>
          </a:xfrm>
        </p:spPr>
        <p:txBody>
          <a:bodyPr tIns="108000" bIns="108000">
            <a:normAutofit fontScale="90000"/>
          </a:bodyPr>
          <a:lstStyle/>
          <a:p>
            <a:pPr>
              <a:spcBef>
                <a:spcPts val="0"/>
              </a:spcBef>
            </a:pPr>
            <a:r>
              <a:rPr lang="ru-RU" sz="3600" b="1" i="1" dirty="0" smtClean="0">
                <a:solidFill>
                  <a:srgbClr val="C00000"/>
                </a:solidFill>
              </a:rPr>
              <a:t>Что такое «</a:t>
            </a:r>
            <a:r>
              <a:rPr lang="ru-RU" sz="3600" b="1" i="1" dirty="0" err="1" smtClean="0">
                <a:solidFill>
                  <a:srgbClr val="C00000"/>
                </a:solidFill>
              </a:rPr>
              <a:t>Блокчейн</a:t>
            </a:r>
            <a:r>
              <a:rPr lang="ru-RU" sz="3600" b="1" i="1" dirty="0" smtClean="0">
                <a:solidFill>
                  <a:srgbClr val="C00000"/>
                </a:solidFill>
              </a:rPr>
              <a:t>»?</a:t>
            </a:r>
            <a:endParaRPr lang="ru-RU" sz="2000" i="1" dirty="0">
              <a:solidFill>
                <a:srgbClr val="C00000"/>
              </a:solidFill>
            </a:endParaRPr>
          </a:p>
        </p:txBody>
      </p:sp>
      <p:sp>
        <p:nvSpPr>
          <p:cNvPr id="3" name="Подзаголовок 2"/>
          <p:cNvSpPr>
            <a:spLocks noGrp="1"/>
          </p:cNvSpPr>
          <p:nvPr>
            <p:ph type="subTitle" idx="1"/>
          </p:nvPr>
        </p:nvSpPr>
        <p:spPr>
          <a:xfrm>
            <a:off x="827584" y="1052736"/>
            <a:ext cx="7776864" cy="5184576"/>
          </a:xfrm>
        </p:spPr>
        <p:txBody>
          <a:bodyPr>
            <a:normAutofit fontScale="62500" lnSpcReduction="20000"/>
          </a:bodyPr>
          <a:lstStyle/>
          <a:p>
            <a:pPr algn="l"/>
            <a:r>
              <a:rPr lang="ru-RU" sz="3500" dirty="0" err="1" smtClean="0">
                <a:solidFill>
                  <a:srgbClr val="C00000"/>
                </a:solidFill>
              </a:rPr>
              <a:t>Блокчейн</a:t>
            </a:r>
            <a:r>
              <a:rPr lang="ru-RU" sz="3500" dirty="0" smtClean="0">
                <a:solidFill>
                  <a:srgbClr val="C00000"/>
                </a:solidFill>
              </a:rPr>
              <a:t> (цепочка блоков) — это распределённая база данных, у которой устройства хранения данных не подключены к общему серверу. Эта база данных хранит постоянно растущий список записей, называемых блоками. Каждый блок содержит метку времени, </a:t>
            </a:r>
            <a:r>
              <a:rPr lang="ru-RU" sz="3500" dirty="0" err="1" smtClean="0">
                <a:solidFill>
                  <a:srgbClr val="C00000"/>
                </a:solidFill>
              </a:rPr>
              <a:t>хэш</a:t>
            </a:r>
            <a:r>
              <a:rPr lang="ru-RU" sz="3500" dirty="0" smtClean="0">
                <a:solidFill>
                  <a:srgbClr val="C00000"/>
                </a:solidFill>
              </a:rPr>
              <a:t> предыдущего блока и ссылку на предыдущий блок.</a:t>
            </a:r>
          </a:p>
          <a:p>
            <a:pPr algn="l"/>
            <a:r>
              <a:rPr lang="ru-RU" sz="3500" dirty="0" smtClean="0">
                <a:solidFill>
                  <a:srgbClr val="C00000"/>
                </a:solidFill>
              </a:rPr>
              <a:t>Применение шифрования гарантирует, что ни один блок в  блокчейне невозможно изменить (можно изменить его только целиком, а для изменения </a:t>
            </a:r>
            <a:r>
              <a:rPr lang="ru-RU" sz="3500" dirty="0" err="1" smtClean="0">
                <a:solidFill>
                  <a:srgbClr val="C00000"/>
                </a:solidFill>
              </a:rPr>
              <a:t>блокчейна</a:t>
            </a:r>
            <a:r>
              <a:rPr lang="ru-RU" sz="3500" dirty="0" smtClean="0">
                <a:solidFill>
                  <a:srgbClr val="C00000"/>
                </a:solidFill>
              </a:rPr>
              <a:t> нужно взять под контроль 51% компьютеров сети. Это называется «атака 51%», что нереально для сотен тысяч компьютеров, расположенных в разных странах).</a:t>
            </a:r>
          </a:p>
          <a:p>
            <a:pPr algn="l"/>
            <a:r>
              <a:rPr lang="ru-RU" sz="3500" dirty="0" smtClean="0">
                <a:solidFill>
                  <a:srgbClr val="C00000"/>
                </a:solidFill>
              </a:rPr>
              <a:t>Благодаря этому реализуется </a:t>
            </a:r>
            <a:r>
              <a:rPr lang="ru-RU" sz="3500" dirty="0">
                <a:solidFill>
                  <a:srgbClr val="C00000"/>
                </a:solidFill>
              </a:rPr>
              <a:t>ещё одна важная функция: установка отношений доверия и подтверждение подлинности личности, потому что никто не может изменять цепочку блоков без соответствующих ключей. </a:t>
            </a:r>
          </a:p>
          <a:p>
            <a:pPr algn="l"/>
            <a:r>
              <a:rPr lang="en-US" sz="2200" dirty="0" smtClean="0">
                <a:solidFill>
                  <a:schemeClr val="tx1"/>
                </a:solidFill>
              </a:rPr>
              <a:t>https://ru.vpnmentor.com/blog/</a:t>
            </a:r>
            <a:endParaRPr lang="ru-RU" sz="2200" dirty="0" smtClean="0">
              <a:solidFill>
                <a:schemeClr val="tx1"/>
              </a:solidFill>
            </a:endParaRPr>
          </a:p>
          <a:p>
            <a:pPr algn="l"/>
            <a:r>
              <a:rPr lang="en-US" sz="2200" dirty="0" smtClean="0">
                <a:solidFill>
                  <a:schemeClr val="tx1"/>
                </a:solidFill>
              </a:rPr>
              <a:t>https://goldvoice.club/@crypt-on/chto-takoe-dao-v-blokchein</a:t>
            </a:r>
            <a:endParaRPr lang="ru-RU" sz="2200" dirty="0" smtClean="0">
              <a:solidFill>
                <a:schemeClr val="tx1"/>
              </a:solidFill>
            </a:endParaRPr>
          </a:p>
        </p:txBody>
      </p:sp>
    </p:spTree>
    <p:extLst>
      <p:ext uri="{BB962C8B-B14F-4D97-AF65-F5344CB8AC3E}">
        <p14:creationId xmlns:p14="http://schemas.microsoft.com/office/powerpoint/2010/main" val="1855706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51720" y="332656"/>
            <a:ext cx="5612160" cy="648072"/>
          </a:xfrm>
        </p:spPr>
        <p:txBody>
          <a:bodyPr tIns="108000" bIns="108000">
            <a:normAutofit fontScale="90000"/>
          </a:bodyPr>
          <a:lstStyle/>
          <a:p>
            <a:pPr>
              <a:spcBef>
                <a:spcPts val="0"/>
              </a:spcBef>
            </a:pPr>
            <a:r>
              <a:rPr lang="ru-RU" sz="3600" b="1" i="1" dirty="0" smtClean="0">
                <a:solidFill>
                  <a:srgbClr val="C00000"/>
                </a:solidFill>
              </a:rPr>
              <a:t>Что такое «</a:t>
            </a:r>
            <a:r>
              <a:rPr lang="ru-RU" sz="3600" b="1" i="1" dirty="0" err="1" smtClean="0">
                <a:solidFill>
                  <a:srgbClr val="C00000"/>
                </a:solidFill>
              </a:rPr>
              <a:t>Блокчейн</a:t>
            </a:r>
            <a:r>
              <a:rPr lang="ru-RU" sz="3600" b="1" i="1" dirty="0" smtClean="0">
                <a:solidFill>
                  <a:srgbClr val="C00000"/>
                </a:solidFill>
              </a:rPr>
              <a:t>»?</a:t>
            </a:r>
            <a:endParaRPr lang="ru-RU" sz="2000" i="1" dirty="0">
              <a:solidFill>
                <a:srgbClr val="C00000"/>
              </a:solidFill>
            </a:endParaRPr>
          </a:p>
        </p:txBody>
      </p:sp>
      <p:sp>
        <p:nvSpPr>
          <p:cNvPr id="4" name="TextBox 3"/>
          <p:cNvSpPr txBox="1"/>
          <p:nvPr/>
        </p:nvSpPr>
        <p:spPr>
          <a:xfrm>
            <a:off x="1259632" y="6093296"/>
            <a:ext cx="6984776" cy="369332"/>
          </a:xfrm>
          <a:prstGeom prst="rect">
            <a:avLst/>
          </a:prstGeom>
          <a:noFill/>
        </p:spPr>
        <p:txBody>
          <a:bodyPr wrap="square" rtlCol="0">
            <a:spAutoFit/>
          </a:bodyPr>
          <a:lstStyle/>
          <a:p>
            <a:pPr algn="ctr"/>
            <a:r>
              <a:rPr lang="en-US" dirty="0" smtClean="0"/>
              <a:t>https://</a:t>
            </a:r>
            <a:r>
              <a:rPr lang="en-US" sz="1400" dirty="0" smtClean="0"/>
              <a:t>novoeblago.ru/raznoe/blokchejn-shema-raboty.html</a:t>
            </a:r>
            <a:endParaRPr lang="ru-RU" sz="1400" dirty="0"/>
          </a:p>
        </p:txBody>
      </p:sp>
      <p:pic>
        <p:nvPicPr>
          <p:cNvPr id="55298" name="Picture 2" descr="ÐÐ°ÑÑÐ¸Ð½ÐºÐ¸ Ð¿Ð¾ Ð·Ð°Ð¿ÑÐ¾ÑÑ Ð¸ÑÑÐ¾ÑÐ¸Ñ Ð±Ð»Ð¾ÐºÑÐµÐ¹Ð½"/>
          <p:cNvPicPr>
            <a:picLocks noChangeAspect="1" noChangeArrowheads="1"/>
          </p:cNvPicPr>
          <p:nvPr/>
        </p:nvPicPr>
        <p:blipFill>
          <a:blip r:embed="rId2" cstate="print"/>
          <a:srcRect/>
          <a:stretch>
            <a:fillRect/>
          </a:stretch>
        </p:blipFill>
        <p:spPr bwMode="auto">
          <a:xfrm>
            <a:off x="1115616" y="980728"/>
            <a:ext cx="7412078" cy="5052374"/>
          </a:xfrm>
          <a:prstGeom prst="rect">
            <a:avLst/>
          </a:prstGeom>
          <a:noFill/>
        </p:spPr>
      </p:pic>
    </p:spTree>
    <p:extLst>
      <p:ext uri="{BB962C8B-B14F-4D97-AF65-F5344CB8AC3E}">
        <p14:creationId xmlns:p14="http://schemas.microsoft.com/office/powerpoint/2010/main" val="1179014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76672"/>
            <a:ext cx="7772400" cy="576064"/>
          </a:xfrm>
        </p:spPr>
        <p:txBody>
          <a:bodyPr>
            <a:normAutofit fontScale="90000"/>
          </a:bodyPr>
          <a:lstStyle/>
          <a:p>
            <a:r>
              <a:rPr lang="ru-RU" sz="3600" b="1" dirty="0" err="1" smtClean="0">
                <a:solidFill>
                  <a:srgbClr val="C00000"/>
                </a:solidFill>
              </a:rPr>
              <a:t>Блокчейн</a:t>
            </a:r>
            <a:r>
              <a:rPr lang="ru-RU" sz="3600" b="1" dirty="0" smtClean="0">
                <a:solidFill>
                  <a:srgbClr val="C00000"/>
                </a:solidFill>
              </a:rPr>
              <a:t> и сетевые организации</a:t>
            </a:r>
            <a:r>
              <a:rPr lang="ru-RU" sz="3600" dirty="0" smtClean="0"/>
              <a:t/>
            </a:r>
            <a:br>
              <a:rPr lang="ru-RU" sz="3600" dirty="0" smtClean="0"/>
            </a:br>
            <a:endParaRPr lang="ru-RU" sz="2000" dirty="0">
              <a:solidFill>
                <a:srgbClr val="C00000"/>
              </a:solidFill>
            </a:endParaRPr>
          </a:p>
        </p:txBody>
      </p:sp>
      <p:sp>
        <p:nvSpPr>
          <p:cNvPr id="3" name="Подзаголовок 2"/>
          <p:cNvSpPr>
            <a:spLocks noGrp="1"/>
          </p:cNvSpPr>
          <p:nvPr>
            <p:ph type="subTitle" idx="1"/>
          </p:nvPr>
        </p:nvSpPr>
        <p:spPr>
          <a:xfrm>
            <a:off x="755576" y="1124744"/>
            <a:ext cx="7992888" cy="5112568"/>
          </a:xfrm>
        </p:spPr>
        <p:txBody>
          <a:bodyPr>
            <a:normAutofit fontScale="55000" lnSpcReduction="20000"/>
          </a:bodyPr>
          <a:lstStyle/>
          <a:p>
            <a:pPr algn="l"/>
            <a:r>
              <a:rPr lang="ru-RU" sz="3800" b="1" dirty="0" smtClean="0">
                <a:solidFill>
                  <a:srgbClr val="C00000"/>
                </a:solidFill>
              </a:rPr>
              <a:t>ДАО </a:t>
            </a:r>
            <a:r>
              <a:rPr lang="ru-RU" sz="3800" dirty="0" smtClean="0">
                <a:solidFill>
                  <a:srgbClr val="C00000"/>
                </a:solidFill>
              </a:rPr>
              <a:t>– это часть экосистемы «</a:t>
            </a:r>
            <a:r>
              <a:rPr lang="ru-RU" sz="3800" dirty="0" err="1" smtClean="0">
                <a:solidFill>
                  <a:srgbClr val="C00000"/>
                </a:solidFill>
              </a:rPr>
              <a:t>эфириума</a:t>
            </a:r>
            <a:r>
              <a:rPr lang="ru-RU" sz="3800" dirty="0" smtClean="0">
                <a:solidFill>
                  <a:srgbClr val="C00000"/>
                </a:solidFill>
              </a:rPr>
              <a:t>», программной платформы с открытым исходным кодом, основанной на технологии </a:t>
            </a:r>
            <a:r>
              <a:rPr lang="ru-RU" sz="3800" dirty="0" err="1" smtClean="0">
                <a:solidFill>
                  <a:srgbClr val="C00000"/>
                </a:solidFill>
              </a:rPr>
              <a:t>блокчейн</a:t>
            </a:r>
            <a:r>
              <a:rPr lang="ru-RU" sz="3800" dirty="0" smtClean="0">
                <a:solidFill>
                  <a:srgbClr val="C00000"/>
                </a:solidFill>
              </a:rPr>
              <a:t>.</a:t>
            </a:r>
          </a:p>
          <a:p>
            <a:pPr algn="l"/>
            <a:endParaRPr lang="ru-RU" sz="3800" dirty="0" smtClean="0">
              <a:solidFill>
                <a:srgbClr val="C00000"/>
              </a:solidFill>
            </a:endParaRPr>
          </a:p>
          <a:p>
            <a:pPr algn="l"/>
            <a:r>
              <a:rPr lang="ru-RU" sz="3800" dirty="0" smtClean="0">
                <a:solidFill>
                  <a:srgbClr val="C00000"/>
                </a:solidFill>
              </a:rPr>
              <a:t>Аббревиатура ДАО расшифровывается как Децентрализованная Автономная Организация. </a:t>
            </a:r>
          </a:p>
          <a:p>
            <a:pPr algn="l"/>
            <a:r>
              <a:rPr lang="ru-RU" sz="3800" dirty="0" smtClean="0">
                <a:solidFill>
                  <a:srgbClr val="C00000"/>
                </a:solidFill>
              </a:rPr>
              <a:t>Исходя из названия, можно понять, что подобные организации отличаются от обычных отсутствием централизованного управления и автономностью. </a:t>
            </a:r>
          </a:p>
          <a:p>
            <a:pPr algn="l"/>
            <a:r>
              <a:rPr lang="ru-RU" sz="3800" dirty="0" smtClean="0">
                <a:solidFill>
                  <a:srgbClr val="C00000"/>
                </a:solidFill>
              </a:rPr>
              <a:t>В такой системе нет вертикали власти, нет таких институтов как совет директоров или владелец компании. Власть разделяется между всеми участниками платформы, по сути, происходит горизонтальное распределение влияния. </a:t>
            </a:r>
          </a:p>
          <a:p>
            <a:pPr algn="l"/>
            <a:r>
              <a:rPr lang="ru-RU" sz="3800" dirty="0" smtClean="0">
                <a:solidFill>
                  <a:srgbClr val="C00000"/>
                </a:solidFill>
              </a:rPr>
              <a:t>Такое распределение стало возможным благодаря развитию </a:t>
            </a:r>
            <a:r>
              <a:rPr lang="ru-RU" sz="3800" dirty="0" err="1" smtClean="0">
                <a:solidFill>
                  <a:srgbClr val="C00000"/>
                </a:solidFill>
              </a:rPr>
              <a:t>блокчейн</a:t>
            </a:r>
            <a:r>
              <a:rPr lang="ru-RU" sz="3800" dirty="0" smtClean="0">
                <a:solidFill>
                  <a:srgbClr val="C00000"/>
                </a:solidFill>
              </a:rPr>
              <a:t>-технологий, что позволяет фиксировать всех участников в едином открытом реестре, который является гарантом прозрачности происходящих процессов.</a:t>
            </a:r>
          </a:p>
          <a:p>
            <a:pPr algn="l"/>
            <a:endParaRPr lang="ru-RU" sz="1300" dirty="0" smtClean="0">
              <a:solidFill>
                <a:schemeClr val="tx1"/>
              </a:solidFill>
            </a:endParaRPr>
          </a:p>
          <a:p>
            <a:r>
              <a:rPr lang="en-US" sz="2200" dirty="0" smtClean="0">
                <a:solidFill>
                  <a:schemeClr val="tx1"/>
                </a:solidFill>
              </a:rPr>
              <a:t>https://goldvoice.club/@crypt-on/chto-takoe-dao-v-blokchein/</a:t>
            </a:r>
            <a:endParaRPr lang="ru-RU" sz="2200" dirty="0">
              <a:solidFill>
                <a:schemeClr val="tx1"/>
              </a:solidFill>
            </a:endParaRPr>
          </a:p>
        </p:txBody>
      </p:sp>
    </p:spTree>
    <p:extLst>
      <p:ext uri="{BB962C8B-B14F-4D97-AF65-F5344CB8AC3E}">
        <p14:creationId xmlns:p14="http://schemas.microsoft.com/office/powerpoint/2010/main" val="31996647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76672"/>
            <a:ext cx="7772400" cy="576064"/>
          </a:xfrm>
        </p:spPr>
        <p:txBody>
          <a:bodyPr>
            <a:normAutofit fontScale="90000"/>
          </a:bodyPr>
          <a:lstStyle/>
          <a:p>
            <a:r>
              <a:rPr lang="ru-RU" sz="3600" b="1" dirty="0" err="1" smtClean="0">
                <a:solidFill>
                  <a:srgbClr val="C00000"/>
                </a:solidFill>
              </a:rPr>
              <a:t>Блокчейн</a:t>
            </a:r>
            <a:r>
              <a:rPr lang="ru-RU" sz="3600" b="1" dirty="0" smtClean="0">
                <a:solidFill>
                  <a:srgbClr val="C00000"/>
                </a:solidFill>
              </a:rPr>
              <a:t> и сетевые организации</a:t>
            </a:r>
            <a:r>
              <a:rPr lang="ru-RU" sz="3600" dirty="0" smtClean="0"/>
              <a:t/>
            </a:r>
            <a:br>
              <a:rPr lang="ru-RU" sz="3600" dirty="0" smtClean="0"/>
            </a:br>
            <a:endParaRPr lang="ru-RU" sz="2000" dirty="0">
              <a:solidFill>
                <a:srgbClr val="C00000"/>
              </a:solidFill>
            </a:endParaRPr>
          </a:p>
        </p:txBody>
      </p:sp>
      <p:sp>
        <p:nvSpPr>
          <p:cNvPr id="3" name="Подзаголовок 2"/>
          <p:cNvSpPr>
            <a:spLocks noGrp="1"/>
          </p:cNvSpPr>
          <p:nvPr>
            <p:ph type="subTitle" idx="1"/>
          </p:nvPr>
        </p:nvSpPr>
        <p:spPr>
          <a:xfrm>
            <a:off x="611560" y="1052736"/>
            <a:ext cx="7992888" cy="5328592"/>
          </a:xfrm>
        </p:spPr>
        <p:txBody>
          <a:bodyPr>
            <a:normAutofit fontScale="70000" lnSpcReduction="20000"/>
          </a:bodyPr>
          <a:lstStyle/>
          <a:p>
            <a:pPr algn="l"/>
            <a:r>
              <a:rPr lang="ru-RU" dirty="0" smtClean="0">
                <a:solidFill>
                  <a:srgbClr val="C00000"/>
                </a:solidFill>
              </a:rPr>
              <a:t>Автономизация достигается за счёт создания определённого свода обязательных к исполнению всеми участниками правил, утверждённого плана развития платформы и автоматического исполнения повседневных операций на базе программного кода. Решения относительно будущего развития системы производятся на основании всеобщего консенсуса, однако решения принимаются не хаотично, а строго в соответствии с планом развития, в котором заложены основы и вектор развития организации. </a:t>
            </a:r>
          </a:p>
          <a:p>
            <a:pPr algn="l"/>
            <a:r>
              <a:rPr lang="ru-RU" dirty="0" smtClean="0">
                <a:solidFill>
                  <a:srgbClr val="C00000"/>
                </a:solidFill>
              </a:rPr>
              <a:t>«Вес» голоса пользователя обычно определяется на основании количества принадлежащих ему </a:t>
            </a:r>
            <a:r>
              <a:rPr lang="ru-RU" dirty="0" err="1" smtClean="0">
                <a:solidFill>
                  <a:srgbClr val="C00000"/>
                </a:solidFill>
              </a:rPr>
              <a:t>токенов</a:t>
            </a:r>
            <a:r>
              <a:rPr lang="ru-RU" dirty="0" smtClean="0">
                <a:solidFill>
                  <a:srgbClr val="C00000"/>
                </a:solidFill>
              </a:rPr>
              <a:t> платформы. Чем их больше, тем более весомым является его мнение. Однако возможны и другие варианты распределения влияния на развитие организации, так, на основании консенсуса, могут быть избраны наиболее авторитетные пользователи, которым будет позволено выносить на всеобщее обсуждение будущие этапы развития. Таким образом система сама минимизирует спам в сфере предлагаемых решений.</a:t>
            </a:r>
            <a:endParaRPr lang="ru-RU" dirty="0" smtClean="0">
              <a:solidFill>
                <a:schemeClr val="tx1"/>
              </a:solidFill>
            </a:endParaRPr>
          </a:p>
          <a:p>
            <a:r>
              <a:rPr lang="en-US" sz="2200" dirty="0" smtClean="0">
                <a:solidFill>
                  <a:schemeClr val="tx1"/>
                </a:solidFill>
              </a:rPr>
              <a:t>https://goldvoice.club/@crypt-on/chto-takoe-dao-v-blokchein/</a:t>
            </a:r>
            <a:endParaRPr lang="ru-RU" sz="2200" dirty="0">
              <a:solidFill>
                <a:schemeClr val="tx1"/>
              </a:solidFill>
            </a:endParaRPr>
          </a:p>
        </p:txBody>
      </p:sp>
    </p:spTree>
    <p:extLst>
      <p:ext uri="{BB962C8B-B14F-4D97-AF65-F5344CB8AC3E}">
        <p14:creationId xmlns:p14="http://schemas.microsoft.com/office/powerpoint/2010/main" val="28470075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57200" y="274638"/>
            <a:ext cx="8229600" cy="850106"/>
          </a:xfrm>
        </p:spPr>
        <p:txBody>
          <a:bodyPr/>
          <a:lstStyle/>
          <a:p>
            <a:r>
              <a:rPr lang="ru-RU" dirty="0" err="1" smtClean="0">
                <a:solidFill>
                  <a:srgbClr val="C00000"/>
                </a:solidFill>
              </a:rPr>
              <a:t>Краудфандинг</a:t>
            </a:r>
            <a:endParaRPr lang="ru-RU" dirty="0">
              <a:solidFill>
                <a:srgbClr val="C00000"/>
              </a:solidFill>
            </a:endParaRPr>
          </a:p>
        </p:txBody>
      </p:sp>
      <p:pic>
        <p:nvPicPr>
          <p:cNvPr id="3074" name="Picture 2" descr="crowdfunding"/>
          <p:cNvPicPr>
            <a:picLocks noChangeAspect="1" noChangeArrowheads="1"/>
          </p:cNvPicPr>
          <p:nvPr/>
        </p:nvPicPr>
        <p:blipFill>
          <a:blip r:embed="rId2" cstate="print"/>
          <a:srcRect/>
          <a:stretch>
            <a:fillRect/>
          </a:stretch>
        </p:blipFill>
        <p:spPr bwMode="auto">
          <a:xfrm>
            <a:off x="683568" y="1268760"/>
            <a:ext cx="8191500" cy="5124451"/>
          </a:xfrm>
          <a:prstGeom prst="rect">
            <a:avLst/>
          </a:prstGeom>
          <a:noFill/>
        </p:spPr>
      </p:pic>
    </p:spTree>
    <p:extLst>
      <p:ext uri="{BB962C8B-B14F-4D97-AF65-F5344CB8AC3E}">
        <p14:creationId xmlns:p14="http://schemas.microsoft.com/office/powerpoint/2010/main" val="19213834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3525" y="476672"/>
            <a:ext cx="6851104" cy="850106"/>
          </a:xfrm>
        </p:spPr>
        <p:txBody>
          <a:bodyPr>
            <a:normAutofit/>
          </a:bodyPr>
          <a:lstStyle/>
          <a:p>
            <a:r>
              <a:rPr lang="ru-RU" sz="3600" b="1" dirty="0" smtClean="0">
                <a:solidFill>
                  <a:srgbClr val="C00000"/>
                </a:solidFill>
              </a:rPr>
              <a:t>Примеры </a:t>
            </a:r>
            <a:r>
              <a:rPr lang="ru-RU" sz="3600" b="1" dirty="0" err="1" smtClean="0">
                <a:solidFill>
                  <a:srgbClr val="C00000"/>
                </a:solidFill>
              </a:rPr>
              <a:t>краудфандинга</a:t>
            </a:r>
            <a:endParaRPr lang="ru-RU" sz="3600" b="1" dirty="0">
              <a:solidFill>
                <a:srgbClr val="C00000"/>
              </a:solidFill>
            </a:endParaRPr>
          </a:p>
        </p:txBody>
      </p:sp>
      <p:pic>
        <p:nvPicPr>
          <p:cNvPr id="26627" name="Picture 3"/>
          <p:cNvPicPr>
            <a:picLocks noChangeAspect="1" noChangeArrowheads="1"/>
          </p:cNvPicPr>
          <p:nvPr/>
        </p:nvPicPr>
        <p:blipFill>
          <a:blip r:embed="rId2" cstate="print"/>
          <a:srcRect/>
          <a:stretch>
            <a:fillRect/>
          </a:stretch>
        </p:blipFill>
        <p:spPr bwMode="auto">
          <a:xfrm>
            <a:off x="1006470" y="1484784"/>
            <a:ext cx="7218159" cy="4680520"/>
          </a:xfrm>
          <a:prstGeom prst="rect">
            <a:avLst/>
          </a:prstGeom>
          <a:noFill/>
          <a:ln w="9525">
            <a:noFill/>
            <a:miter lim="800000"/>
            <a:headEnd/>
            <a:tailEnd/>
          </a:ln>
        </p:spPr>
      </p:pic>
    </p:spTree>
    <p:extLst>
      <p:ext uri="{BB962C8B-B14F-4D97-AF65-F5344CB8AC3E}">
        <p14:creationId xmlns:p14="http://schemas.microsoft.com/office/powerpoint/2010/main" val="3479993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C00000"/>
                </a:solidFill>
              </a:rPr>
              <a:t>Сложность артефактов</a:t>
            </a:r>
            <a:r>
              <a:rPr lang="ru-RU" dirty="0" smtClean="0">
                <a:solidFill>
                  <a:srgbClr val="C00000"/>
                </a:solidFill>
              </a:rPr>
              <a:t/>
            </a:r>
            <a:br>
              <a:rPr lang="ru-RU" dirty="0" smtClean="0">
                <a:solidFill>
                  <a:srgbClr val="C00000"/>
                </a:solidFill>
              </a:rPr>
            </a:br>
            <a:r>
              <a:rPr lang="ru-RU" sz="2700" dirty="0" smtClean="0">
                <a:solidFill>
                  <a:srgbClr val="C00000"/>
                </a:solidFill>
              </a:rPr>
              <a:t>(артефакты – это вещи, созданные человеком)</a:t>
            </a:r>
            <a:endParaRPr lang="ru-RU" sz="2700" dirty="0">
              <a:solidFill>
                <a:srgbClr val="C00000"/>
              </a:solidFill>
            </a:endParaRPr>
          </a:p>
        </p:txBody>
      </p:sp>
      <p:pic>
        <p:nvPicPr>
          <p:cNvPr id="4" name="Содержимое 3" descr="Ax.jpg"/>
          <p:cNvPicPr>
            <a:picLocks noGrp="1" noChangeAspect="1"/>
          </p:cNvPicPr>
          <p:nvPr>
            <p:ph idx="1"/>
          </p:nvPr>
        </p:nvPicPr>
        <p:blipFill>
          <a:blip r:embed="rId2" cstate="print"/>
          <a:stretch>
            <a:fillRect/>
          </a:stretch>
        </p:blipFill>
        <p:spPr>
          <a:xfrm>
            <a:off x="1204148" y="1664339"/>
            <a:ext cx="3024337" cy="1614241"/>
          </a:xfrm>
        </p:spPr>
      </p:pic>
      <p:pic>
        <p:nvPicPr>
          <p:cNvPr id="5" name="Рисунок 4" descr="RomanTrireme.jpg"/>
          <p:cNvPicPr>
            <a:picLocks noChangeAspect="1"/>
          </p:cNvPicPr>
          <p:nvPr/>
        </p:nvPicPr>
        <p:blipFill>
          <a:blip r:embed="rId3" cstate="print"/>
          <a:stretch>
            <a:fillRect/>
          </a:stretch>
        </p:blipFill>
        <p:spPr>
          <a:xfrm>
            <a:off x="4631865" y="1355336"/>
            <a:ext cx="3515791" cy="2232248"/>
          </a:xfrm>
          <a:prstGeom prst="rect">
            <a:avLst/>
          </a:prstGeom>
        </p:spPr>
      </p:pic>
      <p:pic>
        <p:nvPicPr>
          <p:cNvPr id="6" name="Рисунок 5" descr="СarParts.jpg"/>
          <p:cNvPicPr>
            <a:picLocks noChangeAspect="1"/>
          </p:cNvPicPr>
          <p:nvPr/>
        </p:nvPicPr>
        <p:blipFill>
          <a:blip r:embed="rId4" cstate="print"/>
          <a:stretch>
            <a:fillRect/>
          </a:stretch>
        </p:blipFill>
        <p:spPr>
          <a:xfrm>
            <a:off x="827584" y="3861048"/>
            <a:ext cx="3456384" cy="2005937"/>
          </a:xfrm>
          <a:prstGeom prst="rect">
            <a:avLst/>
          </a:prstGeom>
        </p:spPr>
      </p:pic>
      <p:sp>
        <p:nvSpPr>
          <p:cNvPr id="7" name="TextBox 6"/>
          <p:cNvSpPr txBox="1"/>
          <p:nvPr/>
        </p:nvSpPr>
        <p:spPr>
          <a:xfrm>
            <a:off x="1060394" y="3418307"/>
            <a:ext cx="3024336" cy="338554"/>
          </a:xfrm>
          <a:prstGeom prst="rect">
            <a:avLst/>
          </a:prstGeom>
          <a:noFill/>
        </p:spPr>
        <p:txBody>
          <a:bodyPr wrap="square" rtlCol="0">
            <a:spAutoFit/>
          </a:bodyPr>
          <a:lstStyle/>
          <a:p>
            <a:r>
              <a:rPr lang="ru-RU" sz="1600" dirty="0" smtClean="0"/>
              <a:t>Каменный топор: 2-4 элемента</a:t>
            </a:r>
            <a:endParaRPr lang="ru-RU" sz="1600" dirty="0"/>
          </a:p>
        </p:txBody>
      </p:sp>
      <p:sp>
        <p:nvSpPr>
          <p:cNvPr id="8" name="TextBox 7"/>
          <p:cNvSpPr txBox="1"/>
          <p:nvPr/>
        </p:nvSpPr>
        <p:spPr>
          <a:xfrm>
            <a:off x="4631865" y="3601720"/>
            <a:ext cx="3684551" cy="338554"/>
          </a:xfrm>
          <a:prstGeom prst="rect">
            <a:avLst/>
          </a:prstGeom>
          <a:noFill/>
        </p:spPr>
        <p:txBody>
          <a:bodyPr wrap="square" rtlCol="0">
            <a:spAutoFit/>
          </a:bodyPr>
          <a:lstStyle/>
          <a:p>
            <a:r>
              <a:rPr lang="ru-RU" sz="1600" dirty="0" smtClean="0"/>
              <a:t>Античный корабль: </a:t>
            </a:r>
            <a:r>
              <a:rPr lang="ru-RU" sz="1600" dirty="0"/>
              <a:t>3</a:t>
            </a:r>
            <a:r>
              <a:rPr lang="en-US" sz="1600" dirty="0" smtClean="0"/>
              <a:t> </a:t>
            </a:r>
            <a:r>
              <a:rPr lang="ru-RU" sz="1600" dirty="0" smtClean="0"/>
              <a:t>тысячи элементов</a:t>
            </a:r>
            <a:endParaRPr lang="ru-RU" sz="1600" dirty="0"/>
          </a:p>
        </p:txBody>
      </p:sp>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1865" y="3918467"/>
            <a:ext cx="3419872" cy="2298914"/>
          </a:xfrm>
          <a:prstGeom prst="rect">
            <a:avLst/>
          </a:prstGeom>
        </p:spPr>
      </p:pic>
      <p:sp>
        <p:nvSpPr>
          <p:cNvPr id="11" name="TextBox 10"/>
          <p:cNvSpPr txBox="1"/>
          <p:nvPr/>
        </p:nvSpPr>
        <p:spPr>
          <a:xfrm>
            <a:off x="874042" y="6048104"/>
            <a:ext cx="3684551" cy="584775"/>
          </a:xfrm>
          <a:prstGeom prst="rect">
            <a:avLst/>
          </a:prstGeom>
          <a:noFill/>
        </p:spPr>
        <p:txBody>
          <a:bodyPr wrap="square" rtlCol="0">
            <a:spAutoFit/>
          </a:bodyPr>
          <a:lstStyle/>
          <a:p>
            <a:r>
              <a:rPr lang="ru-RU" sz="1600" dirty="0" smtClean="0"/>
              <a:t>Современный автомобиль: 30</a:t>
            </a:r>
            <a:r>
              <a:rPr lang="en-US" sz="1600" dirty="0" smtClean="0"/>
              <a:t> </a:t>
            </a:r>
            <a:r>
              <a:rPr lang="ru-RU" sz="1600" dirty="0" smtClean="0"/>
              <a:t>тысяч элементов</a:t>
            </a:r>
            <a:endParaRPr lang="ru-RU" sz="1600" dirty="0"/>
          </a:p>
        </p:txBody>
      </p:sp>
      <p:sp>
        <p:nvSpPr>
          <p:cNvPr id="12" name="TextBox 11"/>
          <p:cNvSpPr txBox="1"/>
          <p:nvPr/>
        </p:nvSpPr>
        <p:spPr>
          <a:xfrm>
            <a:off x="4654366" y="6294325"/>
            <a:ext cx="3493290" cy="338554"/>
          </a:xfrm>
          <a:prstGeom prst="rect">
            <a:avLst/>
          </a:prstGeom>
          <a:noFill/>
        </p:spPr>
        <p:txBody>
          <a:bodyPr wrap="square" rtlCol="0">
            <a:spAutoFit/>
          </a:bodyPr>
          <a:lstStyle/>
          <a:p>
            <a:r>
              <a:rPr lang="ru-RU" sz="1600" dirty="0" smtClean="0"/>
              <a:t>Авиалайнер: </a:t>
            </a:r>
            <a:r>
              <a:rPr lang="ru-RU" sz="1600" dirty="0"/>
              <a:t>3</a:t>
            </a:r>
            <a:r>
              <a:rPr lang="en-US" sz="1600" dirty="0" smtClean="0"/>
              <a:t> </a:t>
            </a:r>
            <a:r>
              <a:rPr lang="ru-RU" sz="1600" dirty="0" smtClean="0"/>
              <a:t>миллиона элементов</a:t>
            </a:r>
            <a:endParaRPr lang="ru-RU"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167" y="1057020"/>
            <a:ext cx="6986014" cy="3316146"/>
          </a:xfrm>
          <a:prstGeom prst="rect">
            <a:avLst/>
          </a:prstGeom>
        </p:spPr>
      </p:pic>
      <p:sp>
        <p:nvSpPr>
          <p:cNvPr id="2" name="Заголовок 1"/>
          <p:cNvSpPr>
            <a:spLocks noGrp="1"/>
          </p:cNvSpPr>
          <p:nvPr>
            <p:ph type="title"/>
          </p:nvPr>
        </p:nvSpPr>
        <p:spPr>
          <a:xfrm>
            <a:off x="899592" y="260648"/>
            <a:ext cx="7416824" cy="648072"/>
          </a:xfrm>
        </p:spPr>
        <p:txBody>
          <a:bodyPr>
            <a:normAutofit fontScale="90000"/>
          </a:bodyPr>
          <a:lstStyle/>
          <a:p>
            <a:r>
              <a:rPr lang="ru-RU" sz="3600" b="1" dirty="0" smtClean="0">
                <a:solidFill>
                  <a:srgbClr val="C00000"/>
                </a:solidFill>
              </a:rPr>
              <a:t>Сложность управления производством</a:t>
            </a:r>
            <a:endParaRPr lang="ru-RU" sz="3600" b="1" dirty="0">
              <a:solidFill>
                <a:srgbClr val="C00000"/>
              </a:solidFill>
            </a:endParaRPr>
          </a:p>
        </p:txBody>
      </p:sp>
      <p:sp>
        <p:nvSpPr>
          <p:cNvPr id="5" name="TextBox 4"/>
          <p:cNvSpPr txBox="1"/>
          <p:nvPr/>
        </p:nvSpPr>
        <p:spPr>
          <a:xfrm>
            <a:off x="985167" y="4373166"/>
            <a:ext cx="6986014" cy="2092881"/>
          </a:xfrm>
          <a:prstGeom prst="rect">
            <a:avLst/>
          </a:prstGeom>
          <a:solidFill>
            <a:schemeClr val="bg1"/>
          </a:solidFill>
        </p:spPr>
        <p:txBody>
          <a:bodyPr wrap="square" rtlCol="0">
            <a:spAutoFit/>
          </a:bodyPr>
          <a:lstStyle/>
          <a:p>
            <a:r>
              <a:rPr lang="ru-RU" sz="1600" dirty="0" smtClean="0"/>
              <a:t>Многослойная сеть немецких компаний котирующихся на бирже, показывающая сети: сеть собственников -  акционеров, объединенную сеть советов директоров, сеть взаимодействий между исследователями, сеть  фондовых корреляций акций и сумму всех слоев. Мы показываем мультиплексную компоновку: положение узлов одинаково во всех слоях, но изолированные узлы в слое не отображаются. Визуализация ясно показывает, что эти сети взаимодействий имеют разные структуры</a:t>
            </a:r>
            <a:r>
              <a:rPr lang="ru-RU" sz="1600" dirty="0" smtClean="0"/>
              <a:t>.</a:t>
            </a:r>
            <a:endParaRPr lang="en-US" sz="1600" dirty="0" smtClean="0"/>
          </a:p>
          <a:p>
            <a:r>
              <a:rPr lang="en-US" sz="1600" dirty="0" smtClean="0"/>
              <a:t>(</a:t>
            </a:r>
            <a:r>
              <a:rPr lang="fr-FR" sz="1600" dirty="0"/>
              <a:t>J A van Lidth de Jeude et al 2019 New J. Phys. 21 </a:t>
            </a:r>
            <a:r>
              <a:rPr lang="fr-FR" sz="1600" dirty="0" smtClean="0"/>
              <a:t>025002) </a:t>
            </a:r>
            <a:endParaRPr lang="ru-RU" sz="1600" dirty="0"/>
          </a:p>
        </p:txBody>
      </p:sp>
      <p:sp>
        <p:nvSpPr>
          <p:cNvPr id="6" name="TextBox 5"/>
          <p:cNvSpPr txBox="1"/>
          <p:nvPr/>
        </p:nvSpPr>
        <p:spPr>
          <a:xfrm>
            <a:off x="1259632" y="3429000"/>
            <a:ext cx="1008112" cy="246221"/>
          </a:xfrm>
          <a:prstGeom prst="rect">
            <a:avLst/>
          </a:prstGeom>
          <a:solidFill>
            <a:schemeClr val="bg1"/>
          </a:solidFill>
        </p:spPr>
        <p:txBody>
          <a:bodyPr wrap="square" rtlCol="0">
            <a:spAutoFit/>
          </a:bodyPr>
          <a:lstStyle/>
          <a:p>
            <a:r>
              <a:rPr lang="ru-RU" sz="1000" b="1" dirty="0" smtClean="0"/>
              <a:t>Собственность</a:t>
            </a:r>
          </a:p>
        </p:txBody>
      </p:sp>
      <p:sp>
        <p:nvSpPr>
          <p:cNvPr id="7" name="Прямоугольник 6"/>
          <p:cNvSpPr/>
          <p:nvPr/>
        </p:nvSpPr>
        <p:spPr>
          <a:xfrm>
            <a:off x="2339753" y="3573016"/>
            <a:ext cx="792087" cy="246221"/>
          </a:xfrm>
          <a:prstGeom prst="rect">
            <a:avLst/>
          </a:prstGeom>
          <a:solidFill>
            <a:schemeClr val="bg1"/>
          </a:solidFill>
        </p:spPr>
        <p:txBody>
          <a:bodyPr wrap="square">
            <a:spAutoFit/>
          </a:bodyPr>
          <a:lstStyle/>
          <a:p>
            <a:r>
              <a:rPr lang="ru-RU" sz="1000" b="1" dirty="0" smtClean="0"/>
              <a:t>Директора</a:t>
            </a:r>
            <a:endParaRPr lang="ru-RU" sz="1000" b="1" dirty="0"/>
          </a:p>
        </p:txBody>
      </p:sp>
      <p:sp>
        <p:nvSpPr>
          <p:cNvPr id="8" name="Прямоугольник 7"/>
          <p:cNvSpPr/>
          <p:nvPr/>
        </p:nvSpPr>
        <p:spPr>
          <a:xfrm>
            <a:off x="3347864" y="3819237"/>
            <a:ext cx="1080120" cy="246221"/>
          </a:xfrm>
          <a:prstGeom prst="rect">
            <a:avLst/>
          </a:prstGeom>
          <a:solidFill>
            <a:schemeClr val="bg1"/>
          </a:solidFill>
        </p:spPr>
        <p:txBody>
          <a:bodyPr wrap="square">
            <a:spAutoFit/>
          </a:bodyPr>
          <a:lstStyle/>
          <a:p>
            <a:r>
              <a:rPr lang="ru-RU" sz="1000" b="1" dirty="0" smtClean="0"/>
              <a:t>Исследователи</a:t>
            </a:r>
            <a:endParaRPr lang="ru-RU" sz="1000" b="1" dirty="0"/>
          </a:p>
        </p:txBody>
      </p:sp>
      <p:sp>
        <p:nvSpPr>
          <p:cNvPr id="9" name="Прямоугольник 8"/>
          <p:cNvSpPr/>
          <p:nvPr/>
        </p:nvSpPr>
        <p:spPr>
          <a:xfrm>
            <a:off x="4572000" y="4005064"/>
            <a:ext cx="576064" cy="246221"/>
          </a:xfrm>
          <a:prstGeom prst="rect">
            <a:avLst/>
          </a:prstGeom>
          <a:solidFill>
            <a:schemeClr val="bg1"/>
          </a:solidFill>
        </p:spPr>
        <p:txBody>
          <a:bodyPr wrap="square">
            <a:spAutoFit/>
          </a:bodyPr>
          <a:lstStyle/>
          <a:p>
            <a:r>
              <a:rPr lang="ru-RU" sz="1000" b="1" dirty="0" smtClean="0"/>
              <a:t>Сбыт</a:t>
            </a:r>
            <a:endParaRPr lang="ru-RU" sz="1000" b="1" dirty="0"/>
          </a:p>
        </p:txBody>
      </p:sp>
      <p:sp>
        <p:nvSpPr>
          <p:cNvPr id="10" name="Прямоугольник 9"/>
          <p:cNvSpPr/>
          <p:nvPr/>
        </p:nvSpPr>
        <p:spPr>
          <a:xfrm>
            <a:off x="5796136" y="4126945"/>
            <a:ext cx="720080" cy="246221"/>
          </a:xfrm>
          <a:prstGeom prst="rect">
            <a:avLst/>
          </a:prstGeom>
          <a:solidFill>
            <a:schemeClr val="bg1"/>
          </a:solidFill>
        </p:spPr>
        <p:txBody>
          <a:bodyPr wrap="square">
            <a:spAutoFit/>
          </a:bodyPr>
          <a:lstStyle/>
          <a:p>
            <a:r>
              <a:rPr lang="ru-RU" sz="1000" b="1" dirty="0" smtClean="0"/>
              <a:t>Сумма</a:t>
            </a:r>
            <a:endParaRPr lang="ru-RU" sz="1000" b="1" dirty="0"/>
          </a:p>
        </p:txBody>
      </p:sp>
      <p:sp>
        <p:nvSpPr>
          <p:cNvPr id="11" name="Прямоугольник 10"/>
          <p:cNvSpPr/>
          <p:nvPr/>
        </p:nvSpPr>
        <p:spPr>
          <a:xfrm>
            <a:off x="1259632" y="1124744"/>
            <a:ext cx="3744416" cy="276999"/>
          </a:xfrm>
          <a:prstGeom prst="rect">
            <a:avLst/>
          </a:prstGeom>
          <a:solidFill>
            <a:schemeClr val="bg1"/>
          </a:solidFill>
        </p:spPr>
        <p:txBody>
          <a:bodyPr wrap="square">
            <a:spAutoFit/>
          </a:bodyPr>
          <a:lstStyle/>
          <a:p>
            <a:r>
              <a:rPr lang="ru-RU" sz="1200" b="1" dirty="0" smtClean="0"/>
              <a:t>Многослойная структура корпоративных сетей</a:t>
            </a:r>
            <a:endParaRPr lang="ru-RU" sz="1200" b="1" dirty="0"/>
          </a:p>
        </p:txBody>
      </p:sp>
    </p:spTree>
    <p:extLst>
      <p:ext uri="{BB962C8B-B14F-4D97-AF65-F5344CB8AC3E}">
        <p14:creationId xmlns:p14="http://schemas.microsoft.com/office/powerpoint/2010/main" val="1552344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916832"/>
            <a:ext cx="8229600" cy="4464496"/>
          </a:xfrm>
        </p:spPr>
        <p:txBody>
          <a:bodyPr>
            <a:normAutofit fontScale="92500"/>
          </a:bodyPr>
          <a:lstStyle/>
          <a:p>
            <a:r>
              <a:rPr lang="ru-RU" sz="2200" dirty="0" smtClean="0">
                <a:solidFill>
                  <a:srgbClr val="C00000"/>
                </a:solidFill>
              </a:rPr>
              <a:t>Мощный толчок усложнению экономики дала </a:t>
            </a:r>
            <a:r>
              <a:rPr lang="en-US" sz="2200" dirty="0" smtClean="0">
                <a:solidFill>
                  <a:srgbClr val="C00000"/>
                </a:solidFill>
              </a:rPr>
              <a:t>II</a:t>
            </a:r>
            <a:r>
              <a:rPr lang="ru-RU" sz="2200" dirty="0" smtClean="0">
                <a:solidFill>
                  <a:srgbClr val="C00000"/>
                </a:solidFill>
              </a:rPr>
              <a:t> мировая война. Истребители, подводные лодки, радиолокация, первые ракеты. Атомные проекты.</a:t>
            </a:r>
          </a:p>
          <a:p>
            <a:r>
              <a:rPr lang="ru-RU" sz="2200" dirty="0" smtClean="0">
                <a:solidFill>
                  <a:srgbClr val="C00000"/>
                </a:solidFill>
              </a:rPr>
              <a:t>Соревнование СССР и США заставляло продолжить гонку. Множество людей из университетских лабораторий пришли в экономику, и принесли дух свободных дискуссий и бесплатного обмена знаниями.</a:t>
            </a:r>
          </a:p>
          <a:p>
            <a:r>
              <a:rPr lang="ru-RU" sz="2200" dirty="0" smtClean="0">
                <a:solidFill>
                  <a:srgbClr val="C00000"/>
                </a:solidFill>
              </a:rPr>
              <a:t>Появились компьютеры, и поначалу продавалось только «железо», а написанные для разных целей программы распространялись по знакомству или по обмену.</a:t>
            </a:r>
          </a:p>
          <a:p>
            <a:r>
              <a:rPr lang="ru-RU" sz="2200" dirty="0" smtClean="0">
                <a:solidFill>
                  <a:srgbClr val="C00000"/>
                </a:solidFill>
              </a:rPr>
              <a:t>В то время зародился тип инновационных предприятий, которые чуть позже наполнили «Кремниевую долину». </a:t>
            </a:r>
          </a:p>
          <a:p>
            <a:r>
              <a:rPr lang="ru-RU" sz="2200" dirty="0" smtClean="0">
                <a:solidFill>
                  <a:srgbClr val="C00000"/>
                </a:solidFill>
              </a:rPr>
              <a:t>В СССР подобные процессы шли в институтах Академии и </a:t>
            </a:r>
            <a:r>
              <a:rPr lang="ru-RU" sz="2200" dirty="0" err="1" smtClean="0">
                <a:solidFill>
                  <a:srgbClr val="C00000"/>
                </a:solidFill>
              </a:rPr>
              <a:t>наукоградах</a:t>
            </a:r>
            <a:r>
              <a:rPr lang="ru-RU" sz="2200" dirty="0" smtClean="0">
                <a:solidFill>
                  <a:srgbClr val="C00000"/>
                </a:solidFill>
              </a:rPr>
              <a:t>. </a:t>
            </a:r>
            <a:endParaRPr lang="ru-RU" sz="2200" dirty="0">
              <a:solidFill>
                <a:srgbClr val="C00000"/>
              </a:solidFill>
            </a:endParaRPr>
          </a:p>
        </p:txBody>
      </p:sp>
      <p:sp>
        <p:nvSpPr>
          <p:cNvPr id="4" name="Заголовок 1"/>
          <p:cNvSpPr txBox="1">
            <a:spLocks/>
          </p:cNvSpPr>
          <p:nvPr/>
        </p:nvSpPr>
        <p:spPr>
          <a:xfrm>
            <a:off x="539552" y="404664"/>
            <a:ext cx="7848872" cy="1296144"/>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000" b="1" i="0" u="none" strike="noStrike" kern="1200" cap="none" spc="0" normalizeH="0" baseline="0" noProof="0" dirty="0" smtClean="0">
                <a:ln>
                  <a:noFill/>
                </a:ln>
                <a:solidFill>
                  <a:srgbClr val="C00000"/>
                </a:solidFill>
                <a:effectLst/>
                <a:uLnTx/>
                <a:uFillTx/>
                <a:latin typeface="+mj-lt"/>
                <a:ea typeface="+mj-ea"/>
                <a:cs typeface="+mj-cs"/>
              </a:rPr>
              <a:t>Второй тезис: только открытые сетевые организации способны справиться со сложностью экономики будущего </a:t>
            </a:r>
            <a:endParaRPr kumimoji="0" lang="ru-RU" sz="3000" b="1" i="0" u="none" strike="noStrike" kern="1200" cap="none" spc="0" normalizeH="0" baseline="0" noProof="0" dirty="0">
              <a:ln>
                <a:noFill/>
              </a:ln>
              <a:solidFill>
                <a:srgbClr val="C00000"/>
              </a:solidFill>
              <a:effectLst/>
              <a:uLnTx/>
              <a:uFillTx/>
              <a:latin typeface="+mj-lt"/>
              <a:ea typeface="+mj-ea"/>
              <a:cs typeface="+mj-cs"/>
            </a:endParaRPr>
          </a:p>
        </p:txBody>
      </p:sp>
    </p:spTree>
    <p:extLst>
      <p:ext uri="{BB962C8B-B14F-4D97-AF65-F5344CB8AC3E}">
        <p14:creationId xmlns:p14="http://schemas.microsoft.com/office/powerpoint/2010/main" val="2243904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484784"/>
            <a:ext cx="8496944" cy="5112568"/>
          </a:xfrm>
          <a:ln>
            <a:noFill/>
          </a:ln>
        </p:spPr>
        <p:txBody>
          <a:bodyPr>
            <a:normAutofit/>
          </a:bodyPr>
          <a:lstStyle/>
          <a:p>
            <a:pPr marL="0" indent="0">
              <a:buNone/>
            </a:pPr>
            <a:r>
              <a:rPr lang="ru-RU" sz="2300" dirty="0" smtClean="0">
                <a:solidFill>
                  <a:srgbClr val="C00000"/>
                </a:solidFill>
              </a:rPr>
              <a:t> </a:t>
            </a:r>
            <a:r>
              <a:rPr lang="en-US" sz="2300" dirty="0" smtClean="0">
                <a:solidFill>
                  <a:srgbClr val="C00000"/>
                </a:solidFill>
              </a:rPr>
              <a:t>1990-</a:t>
            </a:r>
            <a:r>
              <a:rPr lang="ru-RU" sz="2300" dirty="0" smtClean="0">
                <a:solidFill>
                  <a:srgbClr val="C00000"/>
                </a:solidFill>
              </a:rPr>
              <a:t>е и</a:t>
            </a:r>
            <a:r>
              <a:rPr lang="en-US" sz="2300" dirty="0" smtClean="0">
                <a:solidFill>
                  <a:srgbClr val="C00000"/>
                </a:solidFill>
              </a:rPr>
              <a:t> 2000-</a:t>
            </a:r>
            <a:r>
              <a:rPr lang="ru-RU" sz="2300" dirty="0" smtClean="0">
                <a:solidFill>
                  <a:srgbClr val="C00000"/>
                </a:solidFill>
              </a:rPr>
              <a:t>е годы ознаменовались появлением множества проектов с отрытым кодом, которые превратились в весьма серьезные и долговременные проекты, поддерживаемые большими «командами» добровольных разработчиков.</a:t>
            </a:r>
          </a:p>
          <a:p>
            <a:pPr marL="0" indent="0">
              <a:buNone/>
            </a:pPr>
            <a:r>
              <a:rPr lang="ru-RU" sz="2300" dirty="0" smtClean="0">
                <a:solidFill>
                  <a:srgbClr val="C00000"/>
                </a:solidFill>
              </a:rPr>
              <a:t>Это всем известная операционная система </a:t>
            </a:r>
            <a:r>
              <a:rPr lang="en-US" sz="2300" dirty="0" smtClean="0">
                <a:solidFill>
                  <a:srgbClr val="C00000"/>
                </a:solidFill>
              </a:rPr>
              <a:t>Linux (1991</a:t>
            </a:r>
            <a:r>
              <a:rPr lang="ru-RU" sz="2300" dirty="0" smtClean="0">
                <a:solidFill>
                  <a:srgbClr val="C00000"/>
                </a:solidFill>
              </a:rPr>
              <a:t>, около 4% всех ОС в мире), веб-сервер </a:t>
            </a:r>
            <a:r>
              <a:rPr lang="en-US" sz="2300" dirty="0" err="1" smtClean="0">
                <a:solidFill>
                  <a:srgbClr val="C00000"/>
                </a:solidFill>
              </a:rPr>
              <a:t>Apa</a:t>
            </a:r>
            <a:r>
              <a:rPr lang="ru-RU" sz="2300" dirty="0" smtClean="0">
                <a:solidFill>
                  <a:srgbClr val="C00000"/>
                </a:solidFill>
              </a:rPr>
              <a:t>с</a:t>
            </a:r>
            <a:r>
              <a:rPr lang="en-US" sz="2300" dirty="0" smtClean="0">
                <a:solidFill>
                  <a:srgbClr val="C00000"/>
                </a:solidFill>
              </a:rPr>
              <a:t>he </a:t>
            </a:r>
            <a:r>
              <a:rPr lang="ru-RU" sz="2300" dirty="0" smtClean="0">
                <a:solidFill>
                  <a:srgbClr val="C00000"/>
                </a:solidFill>
              </a:rPr>
              <a:t>(1995, в настоящее время поддерживает около 40% всех сайтов в мире), </a:t>
            </a:r>
            <a:r>
              <a:rPr lang="ru-RU" sz="2000" dirty="0" smtClean="0">
                <a:solidFill>
                  <a:srgbClr val="C00000"/>
                </a:solidFill>
              </a:rPr>
              <a:t>СУБД</a:t>
            </a:r>
            <a:r>
              <a:rPr lang="en-US" sz="2000" dirty="0" smtClean="0">
                <a:solidFill>
                  <a:srgbClr val="C00000"/>
                </a:solidFill>
              </a:rPr>
              <a:t> </a:t>
            </a:r>
            <a:r>
              <a:rPr lang="en-US" sz="2000" dirty="0" err="1" smtClean="0">
                <a:solidFill>
                  <a:srgbClr val="C00000"/>
                </a:solidFill>
              </a:rPr>
              <a:t>MySQL</a:t>
            </a:r>
            <a:r>
              <a:rPr lang="ru-RU" sz="2000" dirty="0" smtClean="0">
                <a:solidFill>
                  <a:srgbClr val="C00000"/>
                </a:solidFill>
              </a:rPr>
              <a:t> (1995, около половины всех СУБД в мире), </a:t>
            </a:r>
            <a:r>
              <a:rPr lang="en-US" sz="2000" dirty="0" smtClean="0">
                <a:solidFill>
                  <a:srgbClr val="C00000"/>
                </a:solidFill>
              </a:rPr>
              <a:t>WEB-</a:t>
            </a:r>
            <a:r>
              <a:rPr lang="ru-RU" sz="2000" dirty="0" smtClean="0">
                <a:solidFill>
                  <a:srgbClr val="C00000"/>
                </a:solidFill>
              </a:rPr>
              <a:t>форум </a:t>
            </a:r>
            <a:r>
              <a:rPr lang="en-US" sz="2000" dirty="0" err="1" smtClean="0">
                <a:solidFill>
                  <a:srgbClr val="C00000"/>
                </a:solidFill>
              </a:rPr>
              <a:t>phpBB</a:t>
            </a:r>
            <a:r>
              <a:rPr lang="en-US" sz="2000" dirty="0" smtClean="0">
                <a:solidFill>
                  <a:srgbClr val="C00000"/>
                </a:solidFill>
              </a:rPr>
              <a:t> </a:t>
            </a:r>
            <a:r>
              <a:rPr lang="ru-RU" sz="2000" dirty="0" smtClean="0">
                <a:solidFill>
                  <a:srgbClr val="C00000"/>
                </a:solidFill>
              </a:rPr>
              <a:t>(</a:t>
            </a:r>
            <a:r>
              <a:rPr lang="en-US" sz="2000" dirty="0" smtClean="0">
                <a:solidFill>
                  <a:srgbClr val="C00000"/>
                </a:solidFill>
              </a:rPr>
              <a:t>2000</a:t>
            </a:r>
            <a:r>
              <a:rPr lang="ru-RU" sz="2000" dirty="0" smtClean="0">
                <a:solidFill>
                  <a:srgbClr val="C00000"/>
                </a:solidFill>
              </a:rPr>
              <a:t>)</a:t>
            </a:r>
            <a:r>
              <a:rPr lang="en-US" sz="2000" dirty="0" smtClean="0">
                <a:solidFill>
                  <a:srgbClr val="C00000"/>
                </a:solidFill>
              </a:rPr>
              <a:t> </a:t>
            </a:r>
            <a:r>
              <a:rPr lang="ru-RU" sz="2300" dirty="0" smtClean="0">
                <a:solidFill>
                  <a:srgbClr val="C00000"/>
                </a:solidFill>
              </a:rPr>
              <a:t>система конструирования сайтов </a:t>
            </a:r>
            <a:r>
              <a:rPr lang="en-US" sz="2300" dirty="0" err="1" smtClean="0">
                <a:solidFill>
                  <a:srgbClr val="C00000"/>
                </a:solidFill>
              </a:rPr>
              <a:t>WorldPress</a:t>
            </a:r>
            <a:r>
              <a:rPr lang="en-US" sz="2300" dirty="0" smtClean="0">
                <a:solidFill>
                  <a:srgbClr val="C00000"/>
                </a:solidFill>
              </a:rPr>
              <a:t> (2001</a:t>
            </a:r>
            <a:r>
              <a:rPr lang="ru-RU" sz="2300" dirty="0">
                <a:solidFill>
                  <a:srgbClr val="C00000"/>
                </a:solidFill>
              </a:rPr>
              <a:t> , более 50</a:t>
            </a:r>
            <a:r>
              <a:rPr lang="ru-RU" sz="2300" dirty="0" smtClean="0">
                <a:solidFill>
                  <a:srgbClr val="C00000"/>
                </a:solidFill>
              </a:rPr>
              <a:t>% сайтов в мире) </a:t>
            </a:r>
            <a:r>
              <a:rPr lang="ru-RU" sz="2400" dirty="0" smtClean="0">
                <a:solidFill>
                  <a:srgbClr val="C00000"/>
                </a:solidFill>
              </a:rPr>
              <a:t>и множество других.</a:t>
            </a:r>
          </a:p>
          <a:p>
            <a:pPr marL="0" indent="0">
              <a:buNone/>
            </a:pPr>
            <a:r>
              <a:rPr lang="ru-RU" sz="2300" dirty="0">
                <a:solidFill>
                  <a:srgbClr val="C00000"/>
                </a:solidFill>
              </a:rPr>
              <a:t>Все они </a:t>
            </a:r>
            <a:r>
              <a:rPr lang="ru-RU" sz="2300" dirty="0" smtClean="0">
                <a:solidFill>
                  <a:srgbClr val="C00000"/>
                </a:solidFill>
              </a:rPr>
              <a:t>создавались большим количеством (до 10000) энтузиастов со всего мира, работавших через Интернет. Организация работы таких коллективов все еще плохо изучена.</a:t>
            </a:r>
            <a:endParaRPr lang="ru-RU" sz="2300" dirty="0">
              <a:solidFill>
                <a:srgbClr val="C00000"/>
              </a:solidFill>
            </a:endParaRPr>
          </a:p>
          <a:p>
            <a:pPr marL="0" indent="0">
              <a:buNone/>
            </a:pPr>
            <a:endParaRPr lang="ru-RU" sz="2300" dirty="0">
              <a:solidFill>
                <a:srgbClr val="C00000"/>
              </a:solidFill>
            </a:endParaRPr>
          </a:p>
        </p:txBody>
      </p:sp>
      <p:sp>
        <p:nvSpPr>
          <p:cNvPr id="6" name="Заголовок 1"/>
          <p:cNvSpPr>
            <a:spLocks noGrp="1"/>
          </p:cNvSpPr>
          <p:nvPr>
            <p:ph type="title"/>
          </p:nvPr>
        </p:nvSpPr>
        <p:spPr>
          <a:xfrm>
            <a:off x="2051720" y="476672"/>
            <a:ext cx="5256584" cy="778098"/>
          </a:xfrm>
        </p:spPr>
        <p:txBody>
          <a:bodyPr>
            <a:normAutofit/>
          </a:bodyPr>
          <a:lstStyle/>
          <a:p>
            <a:r>
              <a:rPr lang="ru-RU" sz="3200" b="1" dirty="0" smtClean="0">
                <a:solidFill>
                  <a:srgbClr val="C00000"/>
                </a:solidFill>
              </a:rPr>
              <a:t>Открытый код: начало</a:t>
            </a:r>
            <a:endParaRPr lang="ru-RU" sz="3200" b="1" dirty="0">
              <a:solidFill>
                <a:srgbClr val="C00000"/>
              </a:solidFill>
            </a:endParaRPr>
          </a:p>
        </p:txBody>
      </p:sp>
    </p:spTree>
    <p:extLst>
      <p:ext uri="{BB962C8B-B14F-4D97-AF65-F5344CB8AC3E}">
        <p14:creationId xmlns:p14="http://schemas.microsoft.com/office/powerpoint/2010/main" val="1654239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196752"/>
            <a:ext cx="8229600" cy="5184576"/>
          </a:xfrm>
        </p:spPr>
        <p:txBody>
          <a:bodyPr>
            <a:noAutofit/>
          </a:bodyPr>
          <a:lstStyle/>
          <a:p>
            <a:r>
              <a:rPr lang="ru-RU" sz="2200" dirty="0" smtClean="0">
                <a:solidFill>
                  <a:srgbClr val="C00000"/>
                </a:solidFill>
              </a:rPr>
              <a:t>Википедия была запущена 15 января 2001 года Джимми Уэльсом и Ларри </a:t>
            </a:r>
            <a:r>
              <a:rPr lang="ru-RU" sz="2200" dirty="0" err="1" smtClean="0">
                <a:solidFill>
                  <a:srgbClr val="C00000"/>
                </a:solidFill>
              </a:rPr>
              <a:t>Сангером</a:t>
            </a:r>
            <a:r>
              <a:rPr lang="ru-RU" sz="2200" dirty="0" smtClean="0">
                <a:solidFill>
                  <a:srgbClr val="C00000"/>
                </a:solidFill>
              </a:rPr>
              <a:t>. В англоязычной части </a:t>
            </a:r>
            <a:r>
              <a:rPr lang="ru-RU" sz="2200" dirty="0" err="1" smtClean="0">
                <a:solidFill>
                  <a:srgbClr val="C00000"/>
                </a:solidFill>
              </a:rPr>
              <a:t>Википедии</a:t>
            </a:r>
            <a:r>
              <a:rPr lang="ru-RU" sz="2200" dirty="0" smtClean="0">
                <a:solidFill>
                  <a:srgbClr val="C00000"/>
                </a:solidFill>
              </a:rPr>
              <a:t>  имеется почти шесть миллионов статей;</a:t>
            </a:r>
          </a:p>
          <a:p>
            <a:r>
              <a:rPr lang="ru-RU" sz="2200" dirty="0" smtClean="0">
                <a:solidFill>
                  <a:srgbClr val="C00000"/>
                </a:solidFill>
              </a:rPr>
              <a:t>Википедия содержит более 40 миллионов статей на 301  языке; в 2014 году она достигла 18 миллиардов просмотров страниц и 500 миллионов уникальных посетителей в месяц;</a:t>
            </a:r>
          </a:p>
          <a:p>
            <a:r>
              <a:rPr lang="ru-RU" sz="2200" dirty="0" smtClean="0">
                <a:solidFill>
                  <a:srgbClr val="C00000"/>
                </a:solidFill>
              </a:rPr>
              <a:t>В английской части Википедии  34 749 297 зарегистрированных редакторов и 132 825 активных редакторов. Редактор считается активным, если за последние тридцать дней он совершил одно или несколько изменений:</a:t>
            </a:r>
          </a:p>
          <a:p>
            <a:r>
              <a:rPr lang="ru-RU" sz="2200" dirty="0" smtClean="0">
                <a:solidFill>
                  <a:srgbClr val="C00000"/>
                </a:solidFill>
              </a:rPr>
              <a:t>Это огромное глобальное сообщество, которое умудряется создавать довольно целостный информационный и даже культурный продукт, бесплатно, не имея структуры подчинения и юридических обязательств;</a:t>
            </a:r>
          </a:p>
        </p:txBody>
      </p:sp>
      <p:sp>
        <p:nvSpPr>
          <p:cNvPr id="4" name="Заголовок 1"/>
          <p:cNvSpPr txBox="1">
            <a:spLocks/>
          </p:cNvSpPr>
          <p:nvPr/>
        </p:nvSpPr>
        <p:spPr>
          <a:xfrm>
            <a:off x="1691680" y="332656"/>
            <a:ext cx="5760640" cy="79208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smtClean="0">
                <a:ln>
                  <a:noFill/>
                </a:ln>
                <a:solidFill>
                  <a:srgbClr val="C00000"/>
                </a:solidFill>
                <a:effectLst/>
                <a:uLnTx/>
                <a:uFillTx/>
                <a:latin typeface="+mj-lt"/>
                <a:ea typeface="+mj-ea"/>
                <a:cs typeface="+mj-cs"/>
              </a:rPr>
              <a:t>Открытые сетевые </a:t>
            </a:r>
            <a:r>
              <a:rPr lang="ru-RU" sz="3200" b="1" dirty="0" err="1" smtClean="0">
                <a:solidFill>
                  <a:srgbClr val="C00000"/>
                </a:solidFill>
                <a:latin typeface="+mj-lt"/>
                <a:ea typeface="+mj-ea"/>
                <a:cs typeface="+mj-cs"/>
              </a:rPr>
              <a:t>п</a:t>
            </a:r>
            <a:r>
              <a:rPr kumimoji="0" lang="ru-RU" sz="3200" b="1" i="0" u="none" strike="noStrike" kern="1200" cap="none" spc="0" normalizeH="0" baseline="0" noProof="0" dirty="0" err="1" smtClean="0">
                <a:ln>
                  <a:noFill/>
                </a:ln>
                <a:solidFill>
                  <a:srgbClr val="C00000"/>
                </a:solidFill>
                <a:effectLst/>
                <a:uLnTx/>
                <a:uFillTx/>
                <a:latin typeface="+mj-lt"/>
                <a:ea typeface="+mj-ea"/>
                <a:cs typeface="+mj-cs"/>
              </a:rPr>
              <a:t>роекты</a:t>
            </a:r>
            <a:endParaRPr kumimoji="0" lang="ru-RU" sz="3200" b="1" i="0" u="none" strike="noStrike" kern="1200" cap="none" spc="0" normalizeH="0" baseline="0" noProof="0" dirty="0">
              <a:ln>
                <a:noFill/>
              </a:ln>
              <a:solidFill>
                <a:srgbClr val="C00000"/>
              </a:solidFill>
              <a:effectLst/>
              <a:uLnTx/>
              <a:uFillTx/>
              <a:latin typeface="+mj-lt"/>
              <a:ea typeface="+mj-ea"/>
              <a:cs typeface="+mj-cs"/>
            </a:endParaRPr>
          </a:p>
        </p:txBody>
      </p:sp>
    </p:spTree>
    <p:extLst>
      <p:ext uri="{BB962C8B-B14F-4D97-AF65-F5344CB8AC3E}">
        <p14:creationId xmlns:p14="http://schemas.microsoft.com/office/powerpoint/2010/main" val="224000710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1599</TotalTime>
  <Words>4430</Words>
  <Application>Microsoft Office PowerPoint</Application>
  <PresentationFormat>Экран (4:3)</PresentationFormat>
  <Paragraphs>250</Paragraphs>
  <Slides>48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Тема Office</vt:lpstr>
      <vt:lpstr>Современные «открытые организации» и русская артель М.В. Сухарев, ИЭ КарНЦ РАН 2.07.2020 г. Петрозаводск</vt:lpstr>
      <vt:lpstr>Современные «открытые организации» и русская артель</vt:lpstr>
      <vt:lpstr>Тезис первый: сложность лидирующих систем во Вселенной постоянно растет</vt:lpstr>
      <vt:lpstr>Сложность во Вселенной</vt:lpstr>
      <vt:lpstr>Сложность артефактов (артефакты – это вещи, созданные человеком)</vt:lpstr>
      <vt:lpstr>Сложность управления производством</vt:lpstr>
      <vt:lpstr>Презентация PowerPoint</vt:lpstr>
      <vt:lpstr>Открытый код: начало</vt:lpstr>
      <vt:lpstr>Презентация PowerPoint</vt:lpstr>
      <vt:lpstr>Программы с открытым кодом: движение </vt:lpstr>
      <vt:lpstr>Программы с открытым кодом: движение  </vt:lpstr>
      <vt:lpstr>Проекты Open Source: цена вопроса</vt:lpstr>
      <vt:lpstr>Проекты с открытым кодом: двигатель инноваций </vt:lpstr>
      <vt:lpstr>Бесплатное покупается…</vt:lpstr>
      <vt:lpstr>Отчуждение</vt:lpstr>
      <vt:lpstr>Третий тезис: открытые сетевые организации (артели) являются естественной для человека формой творческого труда</vt:lpstr>
      <vt:lpstr>Отчуждение</vt:lpstr>
      <vt:lpstr>Разотчуждение</vt:lpstr>
      <vt:lpstr>Открытость неизбежна </vt:lpstr>
      <vt:lpstr>Открытая организация: принципы</vt:lpstr>
      <vt:lpstr>Открытая организация</vt:lpstr>
      <vt:lpstr>Концепция групповой динамики</vt:lpstr>
      <vt:lpstr>Презентация PowerPoint</vt:lpstr>
      <vt:lpstr>Гибкие (agile) организации</vt:lpstr>
      <vt:lpstr>Holacracy</vt:lpstr>
      <vt:lpstr>Принципы холократии</vt:lpstr>
      <vt:lpstr>Организация в командах Apache Foundations</vt:lpstr>
      <vt:lpstr>Что такое DAO?</vt:lpstr>
      <vt:lpstr>Что такое ДАО (децентрализованная автономная организация)?</vt:lpstr>
      <vt:lpstr>Что такое ДАО?</vt:lpstr>
      <vt:lpstr>Что такое ДАО?</vt:lpstr>
      <vt:lpstr>Четвертый тезис: суть открытых организаций в том, что это системы коллективного мышления</vt:lpstr>
      <vt:lpstr>Пятый тезис: артель является исторически проверенной в России формой, отталкиваясь от которой можно внедрять открытые организации</vt:lpstr>
      <vt:lpstr>Артель</vt:lpstr>
      <vt:lpstr>Артель</vt:lpstr>
      <vt:lpstr>Открытые организации и русская артель</vt:lpstr>
      <vt:lpstr>Научная база интерактивных организаций</vt:lpstr>
      <vt:lpstr>МЕТОДОЛОГИИ КОГНИТИВНЫХ КОАЛИЦИЙ</vt:lpstr>
      <vt:lpstr>Артель Туманова</vt:lpstr>
      <vt:lpstr>Артель Туманова</vt:lpstr>
      <vt:lpstr>Артель Туманова</vt:lpstr>
      <vt:lpstr>Презентация PowerPoint</vt:lpstr>
      <vt:lpstr>Что такое «Блокчейн»?</vt:lpstr>
      <vt:lpstr>Что такое «Блокчейн»?</vt:lpstr>
      <vt:lpstr>Блокчейн и сетевые организации </vt:lpstr>
      <vt:lpstr>Блокчейн и сетевые организации </vt:lpstr>
      <vt:lpstr>Краудфандинг</vt:lpstr>
      <vt:lpstr>Примеры краудфандинга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Современные «открытые организации» и русская артель М.В. Сухарев, ИЭ КарНЦ РАН 27.03.2018 г. Петрозаводск</dc:title>
  <dc:creator>Sukharev</dc:creator>
  <cp:lastModifiedBy>Mike</cp:lastModifiedBy>
  <cp:revision>161</cp:revision>
  <dcterms:created xsi:type="dcterms:W3CDTF">2019-03-26T06:49:50Z</dcterms:created>
  <dcterms:modified xsi:type="dcterms:W3CDTF">2020-06-29T11:23:26Z</dcterms:modified>
</cp:coreProperties>
</file>