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1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0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23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712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59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07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987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1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71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13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8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1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84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5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B4A82B-4AA1-40C2-B5B5-EA822652F327}" type="datetimeFigureOut">
              <a:rPr lang="ru-RU" smtClean="0"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A3CB002-7AFB-4448-9F16-F60D1526A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96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A7C66-A955-4C54-9856-08A4A74450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Urban</a:t>
            </a:r>
            <a:r>
              <a:rPr lang="ru-RU" sz="4000" b="1" dirty="0"/>
              <a:t>-менеджмент: концепция урбанистической экосистемы «Минск. Умный город-2030»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8F50C2-E616-4CBE-A0A5-97424DDB6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1287" y="4369755"/>
            <a:ext cx="6987645" cy="1388534"/>
          </a:xfrm>
        </p:spPr>
        <p:txBody>
          <a:bodyPr/>
          <a:lstStyle/>
          <a:p>
            <a:r>
              <a:rPr lang="ru-RU" dirty="0"/>
              <a:t>Автор: Дорошко В.Н., к.э.н., ст. преподаватель</a:t>
            </a:r>
          </a:p>
        </p:txBody>
      </p:sp>
    </p:spTree>
    <p:extLst>
      <p:ext uri="{BB962C8B-B14F-4D97-AF65-F5344CB8AC3E}">
        <p14:creationId xmlns:p14="http://schemas.microsoft.com/office/powerpoint/2010/main" val="248168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071B9-5498-4114-AC5C-AC2FAEFB8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402889" cy="1752599"/>
          </a:xfrm>
        </p:spPr>
        <p:txBody>
          <a:bodyPr>
            <a:normAutofit/>
          </a:bodyPr>
          <a:lstStyle/>
          <a:p>
            <a:r>
              <a:rPr lang="ru-RU" sz="3200" dirty="0"/>
              <a:t>1 КОНЦЕПТУАЛЬНЫЕ ОСНОВЫ ФОРМИРОВАНИЯ УРБАНИСТИЧЕСКОЙ ЭКОСИСТЕМЫ «МИНСК. УМНЫЙ ГОРОД-2030»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02927B-EACA-40A5-99C6-9DDBE616C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505201"/>
          </a:xfrm>
        </p:spPr>
        <p:txBody>
          <a:bodyPr>
            <a:normAutofit fontScale="92500" lnSpcReduction="20000"/>
          </a:bodyPr>
          <a:lstStyle/>
          <a:p>
            <a:pPr marL="0" indent="450850" algn="just">
              <a:buNone/>
            </a:pPr>
            <a:r>
              <a:rPr lang="ru-RU" dirty="0"/>
              <a:t>Концепция умного города (</a:t>
            </a:r>
            <a:r>
              <a:rPr lang="ru-RU" dirty="0" err="1"/>
              <a:t>Smart</a:t>
            </a:r>
            <a:r>
              <a:rPr lang="ru-RU" dirty="0"/>
              <a:t> </a:t>
            </a:r>
            <a:r>
              <a:rPr lang="ru-RU" dirty="0" err="1"/>
              <a:t>City</a:t>
            </a:r>
            <a:r>
              <a:rPr lang="ru-RU" dirty="0"/>
              <a:t>) представляет собой систему, которая позволяет использовать существующие ресурсы городских служб наиболее оптимальным образом из имеющихся критических ограничений, при этом обеспечивая максимальный комфорт конечного бенефициара пользователя. </a:t>
            </a:r>
          </a:p>
          <a:p>
            <a:pPr marL="0" indent="450850" algn="just">
              <a:buNone/>
            </a:pPr>
            <a:r>
              <a:rPr lang="ru-RU" dirty="0"/>
              <a:t>Для обеспечения такого конструктивного взаимодействия необходима тесная связь между ключевыми компонентами бизнес-модели умного города: уличным видеонаблюдением, государственными услугами, интеллектуальной транспортной системой, системой здравоохранения и безопасности – в масштабах мегаполиса путем бесшовной интеграции информационных технологий в социально-экономический ландшафт города</a:t>
            </a:r>
          </a:p>
        </p:txBody>
      </p:sp>
    </p:spTree>
    <p:extLst>
      <p:ext uri="{BB962C8B-B14F-4D97-AF65-F5344CB8AC3E}">
        <p14:creationId xmlns:p14="http://schemas.microsoft.com/office/powerpoint/2010/main" val="165812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7E763F-1FBF-42EA-B68E-309763A9C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887" y="567742"/>
            <a:ext cx="10018713" cy="3124201"/>
          </a:xfrm>
        </p:spPr>
        <p:txBody>
          <a:bodyPr/>
          <a:lstStyle/>
          <a:p>
            <a:pPr marL="0" indent="541338" algn="just">
              <a:buNone/>
            </a:pPr>
            <a:r>
              <a:rPr lang="ru-RU" i="1" dirty="0"/>
              <a:t>Цель муниципального проекта</a:t>
            </a:r>
            <a:r>
              <a:rPr lang="ru-RU" dirty="0"/>
              <a:t> «Минск. Умный город-2030» – создание урбанистической экосистемы с эффективной интеграцией физических, цифровых и человеческих ресурсов для обеспечения устойчивого, благополучного и всестороннего будущего для граждан, что позволит органам городской власти напрямую взаимодействовать с сообществами и городской инфраструктурой, следить за происходящим в городе и принимать </a:t>
            </a:r>
            <a:r>
              <a:rPr lang="ru-RU" dirty="0" err="1"/>
              <a:t>проактивные</a:t>
            </a:r>
            <a:r>
              <a:rPr lang="ru-RU" dirty="0"/>
              <a:t> решения по улучшению качества жизни 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2744941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6A5C406-6255-47E5-8486-4D51C11C6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3622" y="366306"/>
            <a:ext cx="6731291" cy="639939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27F75-387C-4415-AA3E-B44798B1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983" y="278302"/>
            <a:ext cx="9362941" cy="170975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Концепция умного города (</a:t>
            </a:r>
            <a:r>
              <a:rPr lang="ru-RU" dirty="0" err="1"/>
              <a:t>Smart</a:t>
            </a:r>
            <a:r>
              <a:rPr lang="ru-RU" dirty="0"/>
              <a:t> </a:t>
            </a:r>
            <a:r>
              <a:rPr lang="ru-RU" dirty="0" err="1"/>
              <a:t>City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4382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FF03B0-A865-449E-844C-547BFEE56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857" y="529106"/>
            <a:ext cx="10018713" cy="2780763"/>
          </a:xfrm>
        </p:spPr>
        <p:txBody>
          <a:bodyPr>
            <a:normAutofit/>
          </a:bodyPr>
          <a:lstStyle/>
          <a:p>
            <a:pPr marL="0" indent="450850" algn="just">
              <a:buNone/>
            </a:pPr>
            <a:r>
              <a:rPr lang="ru-RU" dirty="0"/>
              <a:t>В рамках реализации проекта по созданию урбанистической экосистемы планируется учреждении управляющего фонда «Минский инновационный кластер», который выступит методологическим ядром и инфраструктурной площадкой для формирования урбанистической франшизы </a:t>
            </a:r>
            <a:r>
              <a:rPr lang="en-US" dirty="0"/>
              <a:t>Smart City</a:t>
            </a:r>
            <a:r>
              <a:rPr lang="ru-RU" dirty="0"/>
              <a:t> с возможностью коммерческого тиражирования последней.</a:t>
            </a:r>
          </a:p>
          <a:p>
            <a:pPr marL="0" indent="45085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22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B5124D18-6CC2-45B6-80A7-CC84B6FA0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531" y="288902"/>
            <a:ext cx="8129123" cy="493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9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C3C8EF-C3F9-47DA-9858-E96B8B74D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736" y="1"/>
            <a:ext cx="10018713" cy="1983346"/>
          </a:xfrm>
        </p:spPr>
        <p:txBody>
          <a:bodyPr/>
          <a:lstStyle/>
          <a:p>
            <a:pPr marL="0" indent="541338" algn="just">
              <a:buNone/>
            </a:pPr>
            <a:r>
              <a:rPr lang="ru-RU" dirty="0"/>
              <a:t>Проект является открытым, а горизонт планирования составляет 12 лет, мы остановимся на оценке одного из блоков проекта по формированию инфраструктурного компонента урбанистической экосистемы – </a:t>
            </a:r>
            <a:r>
              <a:rPr lang="en-US" dirty="0"/>
              <a:t>IQ</a:t>
            </a:r>
            <a:r>
              <a:rPr lang="ru-RU" dirty="0"/>
              <a:t>-квартал в Минске </a:t>
            </a:r>
          </a:p>
        </p:txBody>
      </p:sp>
      <p:pic>
        <p:nvPicPr>
          <p:cNvPr id="1026" name="Picture 2" descr="236">
            <a:extLst>
              <a:ext uri="{FF2B5EF4-FFF2-40B4-BE49-F238E27FC236}">
                <a16:creationId xmlns:a16="http://schemas.microsoft.com/office/drawing/2014/main" id="{510AC4AD-A681-45BA-A4A4-85E0F4F61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2" b="6250"/>
          <a:stretch>
            <a:fillRect/>
          </a:stretch>
        </p:blipFill>
        <p:spPr bwMode="auto">
          <a:xfrm>
            <a:off x="2881111" y="2104019"/>
            <a:ext cx="7983138" cy="4644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50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E41AD-40BE-40E5-8303-46E765E1C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F5A9DD-FB72-4A76-8468-1729B1C1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450850" algn="just">
              <a:buNone/>
            </a:pPr>
            <a:r>
              <a:rPr lang="ru-RU" dirty="0"/>
              <a:t>Реализация компонента муниципального проекта по созданию урбанистической экосистемы в части формирования сети </a:t>
            </a:r>
            <a:r>
              <a:rPr lang="en-US" dirty="0"/>
              <a:t>IQ</a:t>
            </a:r>
            <a:r>
              <a:rPr lang="ru-RU" dirty="0"/>
              <a:t>-кварталов является экономически целесообразной, что подтверждают экономические и эргономические расчеты: возможность применения </a:t>
            </a:r>
            <a:r>
              <a:rPr lang="ru-RU" dirty="0" err="1"/>
              <a:t>проактивного</a:t>
            </a:r>
            <a:r>
              <a:rPr lang="ru-RU" dirty="0"/>
              <a:t> реагирования со стороны служб системы ЖКХ и внедрение энергосберегающих технологий позволит повысить экономическую отдачу объектов инвестиционной и жилой недвижимости, а также инфраструктурных объектов с 0,7 до 1,6 в расчете на рубль их стоимости, при этом чистый доход Управляющего партнера прогнозируемо возрастет с 25605 тыс. руб. /год до 58114 тыс. руб. / год.</a:t>
            </a:r>
          </a:p>
          <a:p>
            <a:pPr marL="0" indent="45085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03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2B08E-F0BE-4766-9345-94D0A8C1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432" y="2552700"/>
            <a:ext cx="10018713" cy="1752599"/>
          </a:xfrm>
        </p:spPr>
        <p:txBody>
          <a:bodyPr/>
          <a:lstStyle/>
          <a:p>
            <a:r>
              <a:rPr lang="ru-RU" b="1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15607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14</TotalTime>
  <Words>331</Words>
  <Application>Microsoft Office PowerPoint</Application>
  <PresentationFormat>Широкоэкранный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Параллакс</vt:lpstr>
      <vt:lpstr>Urban-менеджмент: концепция урбанистической экосистемы «Минск. Умный город-2030»</vt:lpstr>
      <vt:lpstr>1 КОНЦЕПТУАЛЬНЫЕ ОСНОВЫ ФОРМИРОВАНИЯ УРБАНИСТИЧЕСКОЙ ЭКОСИСТЕМЫ «МИНСК. УМНЫЙ ГОРОД-2030»</vt:lpstr>
      <vt:lpstr>Презентация PowerPoint</vt:lpstr>
      <vt:lpstr>Концепция умного города (Smart City) 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Urban-менеджмент: концепция урбанистической экосистемы «Минск. Умный город-2030»</dc:title>
  <dc:creator>vetal.doroshko@gmail.com</dc:creator>
  <cp:lastModifiedBy>vetal.doroshko@gmail.com</cp:lastModifiedBy>
  <cp:revision>3</cp:revision>
  <dcterms:created xsi:type="dcterms:W3CDTF">2020-03-18T16:36:50Z</dcterms:created>
  <dcterms:modified xsi:type="dcterms:W3CDTF">2020-06-29T10:08:19Z</dcterms:modified>
</cp:coreProperties>
</file>