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rawings/drawing2.xml" ContentType="application/vnd.openxmlformats-officedocument.drawingml.chartshap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Default Extension="bin" ContentType="application/vnd.openxmlformats-officedocument.oleObject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xls" ContentType="application/vnd.ms-exce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rawings/drawing1.xml" ContentType="application/vnd.openxmlformats-officedocument.drawingml.chartshapes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4665" r:id="rId2"/>
    <p:sldMasterId id="2147484689" r:id="rId3"/>
    <p:sldMasterId id="2147484712" r:id="rId4"/>
    <p:sldMasterId id="2147484736" r:id="rId5"/>
    <p:sldMasterId id="2147484748" r:id="rId6"/>
    <p:sldMasterId id="2147484760" r:id="rId7"/>
    <p:sldMasterId id="2147485008" r:id="rId8"/>
  </p:sldMasterIdLst>
  <p:notesMasterIdLst>
    <p:notesMasterId r:id="rId30"/>
  </p:notesMasterIdLst>
  <p:handoutMasterIdLst>
    <p:handoutMasterId r:id="rId31"/>
  </p:handoutMasterIdLst>
  <p:sldIdLst>
    <p:sldId id="794" r:id="rId9"/>
    <p:sldId id="282" r:id="rId10"/>
    <p:sldId id="736" r:id="rId11"/>
    <p:sldId id="739" r:id="rId12"/>
    <p:sldId id="743" r:id="rId13"/>
    <p:sldId id="748" r:id="rId14"/>
    <p:sldId id="747" r:id="rId15"/>
    <p:sldId id="749" r:id="rId16"/>
    <p:sldId id="769" r:id="rId17"/>
    <p:sldId id="756" r:id="rId18"/>
    <p:sldId id="763" r:id="rId19"/>
    <p:sldId id="764" r:id="rId20"/>
    <p:sldId id="744" r:id="rId21"/>
    <p:sldId id="688" r:id="rId22"/>
    <p:sldId id="755" r:id="rId23"/>
    <p:sldId id="757" r:id="rId24"/>
    <p:sldId id="758" r:id="rId25"/>
    <p:sldId id="750" r:id="rId26"/>
    <p:sldId id="765" r:id="rId27"/>
    <p:sldId id="274" r:id="rId28"/>
    <p:sldId id="661" r:id="rId29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000066"/>
    <a:srgbClr val="008000"/>
    <a:srgbClr val="660066"/>
    <a:srgbClr val="9966FF"/>
    <a:srgbClr val="6600FF"/>
    <a:srgbClr val="0066CC"/>
  </p:clrMru>
</p:presentationPr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53" autoAdjust="0"/>
    <p:restoredTop sz="96433" autoAdjust="0"/>
  </p:normalViewPr>
  <p:slideViewPr>
    <p:cSldViewPr>
      <p:cViewPr varScale="1">
        <p:scale>
          <a:sx n="85" d="100"/>
          <a:sy n="85" d="100"/>
        </p:scale>
        <p:origin x="-1267" y="-82"/>
      </p:cViewPr>
      <p:guideLst>
        <p:guide orient="horz" pos="2160"/>
        <p:guide pos="2925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259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H:\&#1040;&#1057;&#1055;&#1048;&#1056;&#1040;&#1053;&#1058;&#1059;&#1056;&#1040;\&#1042;&#1040;&#1046;&#1053;&#1054;&#1045;\DISSERTATION\WCS120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H:\&#1040;&#1057;&#1055;&#1048;&#1056;&#1040;&#1053;&#1058;&#1059;&#1056;&#1040;\&#1042;&#1040;&#1046;&#1053;&#1054;&#1045;\DISSERTATION\&#1054;&#1043;&#1059;&#1056;&#1045;&#1062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E:\2016\&#1054;&#1075;&#1091;&#1088;&#1077;&#1094;%20&#1050;&#1091;&#1088;&#1072;&#1078;%20&#1074;%20&#1079;&#1077;&#1084;&#1083;&#1077;%2012,%208%20&#1080;%204%20&#1057;\&#1044;&#1072;&#1085;&#1085;&#1099;&#1077;%20&#1086;&#1075;&#1091;&#1088;&#1077;&#1094;%20&#1050;&#1091;&#1088;&#1072;&#1078;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C:\Users\bio314a\Documents\&#1069;&#1082;&#1089;&#1087;&#1077;&#1088;&#1080;&#1084;&#1077;&#1085;&#1090;%20&#1090;&#1077;&#1087;&#1083;&#1080;&#1094;&#1072;%202016\&#1086;&#1075;&#1091;&#1088;&#1077;&#1094;%202016\&#1054;&#1075;&#1091;&#1088;&#1077;&#1094;%202016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079373667292626"/>
          <c:y val="0.10678624810035761"/>
          <c:w val="0.84507138236754664"/>
          <c:h val="0.70003953133980124"/>
        </c:manualLayout>
      </c:layout>
      <c:barChart>
        <c:barDir val="col"/>
        <c:grouping val="clustered"/>
        <c:ser>
          <c:idx val="0"/>
          <c:order val="0"/>
          <c:tx>
            <c:v>4°С</c:v>
          </c:tx>
          <c:spPr>
            <a:solidFill>
              <a:srgbClr val="00B050"/>
            </a:solidFill>
            <a:ln w="12700">
              <a:solidFill>
                <a:srgbClr val="000000"/>
              </a:solidFill>
              <a:prstDash val="solid"/>
            </a:ln>
          </c:spPr>
          <c:errBars>
            <c:errBarType val="both"/>
            <c:errValType val="cust"/>
            <c:plus>
              <c:numRef>
                <c:f>Лист1!$C$4:$F$4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0.56499999999999662</c:v>
                  </c:pt>
                  <c:pt idx="2">
                    <c:v>1.0249999999999646</c:v>
                  </c:pt>
                  <c:pt idx="3">
                    <c:v>0.11000000000001722</c:v>
                  </c:pt>
                </c:numCache>
              </c:numRef>
            </c:plus>
            <c:minus>
              <c:numRef>
                <c:f>Лист1!$C$4:$F$4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0.56499999999999662</c:v>
                  </c:pt>
                  <c:pt idx="2">
                    <c:v>1.0249999999999646</c:v>
                  </c:pt>
                  <c:pt idx="3">
                    <c:v>0.11000000000001722</c:v>
                  </c:pt>
                </c:numCache>
              </c:numRef>
            </c:minus>
          </c:errBars>
          <c:cat>
            <c:numRef>
              <c:f>Лист1!$C$2:$F$2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72</c:v>
                </c:pt>
                <c:pt idx="3">
                  <c:v>168</c:v>
                </c:pt>
              </c:numCache>
            </c:numRef>
          </c:cat>
          <c:val>
            <c:numRef>
              <c:f>Лист1!$C$3:$F$3</c:f>
              <c:numCache>
                <c:formatCode>General</c:formatCode>
                <c:ptCount val="4"/>
                <c:pt idx="0">
                  <c:v>1</c:v>
                </c:pt>
                <c:pt idx="1">
                  <c:v>4.5950000000000006</c:v>
                </c:pt>
                <c:pt idx="2">
                  <c:v>6.9250000000000007</c:v>
                </c:pt>
                <c:pt idx="3">
                  <c:v>9.99</c:v>
                </c:pt>
              </c:numCache>
            </c:numRef>
          </c:val>
        </c:ser>
        <c:ser>
          <c:idx val="2"/>
          <c:order val="1"/>
          <c:tx>
            <c:v>4°С + МЖ</c:v>
          </c:tx>
          <c:spPr>
            <a:solidFill>
              <a:srgbClr val="000099"/>
            </a:solidFill>
            <a:ln w="12700">
              <a:solidFill>
                <a:schemeClr val="tx1"/>
              </a:solidFill>
            </a:ln>
          </c:spPr>
          <c:errBars>
            <c:errBarType val="both"/>
            <c:errValType val="cust"/>
            <c:plus>
              <c:numRef>
                <c:f>Лист1!$C$14:$F$14</c:f>
                <c:numCache>
                  <c:formatCode>General</c:formatCode>
                  <c:ptCount val="4"/>
                  <c:pt idx="0">
                    <c:v>2.5999999999999983</c:v>
                  </c:pt>
                  <c:pt idx="1">
                    <c:v>1.2750000000000024</c:v>
                  </c:pt>
                  <c:pt idx="2">
                    <c:v>3.2399999999999687</c:v>
                  </c:pt>
                  <c:pt idx="3">
                    <c:v>0.58999999999974961</c:v>
                  </c:pt>
                </c:numCache>
              </c:numRef>
            </c:plus>
            <c:minus>
              <c:numRef>
                <c:f>Лист1!$C$14:$F$14</c:f>
                <c:numCache>
                  <c:formatCode>General</c:formatCode>
                  <c:ptCount val="4"/>
                  <c:pt idx="0">
                    <c:v>2.5999999999999983</c:v>
                  </c:pt>
                  <c:pt idx="1">
                    <c:v>1.2750000000000024</c:v>
                  </c:pt>
                  <c:pt idx="2">
                    <c:v>3.2399999999999687</c:v>
                  </c:pt>
                  <c:pt idx="3">
                    <c:v>0.58999999999974961</c:v>
                  </c:pt>
                </c:numCache>
              </c:numRef>
            </c:minus>
          </c:errBars>
          <c:cat>
            <c:numRef>
              <c:f>Лист1!$C$2:$F$2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72</c:v>
                </c:pt>
                <c:pt idx="3">
                  <c:v>168</c:v>
                </c:pt>
              </c:numCache>
            </c:numRef>
          </c:cat>
          <c:val>
            <c:numRef>
              <c:f>Лист1!$C$13:$F$13</c:f>
              <c:numCache>
                <c:formatCode>General</c:formatCode>
                <c:ptCount val="4"/>
                <c:pt idx="0">
                  <c:v>13</c:v>
                </c:pt>
                <c:pt idx="1">
                  <c:v>6.5549999999999855</c:v>
                </c:pt>
                <c:pt idx="2">
                  <c:v>25.1</c:v>
                </c:pt>
                <c:pt idx="3">
                  <c:v>53.120000000000012</c:v>
                </c:pt>
              </c:numCache>
            </c:numRef>
          </c:val>
        </c:ser>
        <c:gapWidth val="100"/>
        <c:axId val="90510848"/>
        <c:axId val="90512768"/>
      </c:barChart>
      <c:catAx>
        <c:axId val="905108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ru-RU" sz="1000"/>
                  <a:t>Экспозиция, ч</a:t>
                </a:r>
              </a:p>
            </c:rich>
          </c:tx>
          <c:layout>
            <c:manualLayout>
              <c:xMode val="edge"/>
              <c:yMode val="edge"/>
              <c:x val="0.41702582554971696"/>
              <c:y val="0.90545435881251557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0512768"/>
        <c:crosses val="autoZero"/>
        <c:auto val="1"/>
        <c:lblAlgn val="ctr"/>
        <c:lblOffset val="100"/>
        <c:tickLblSkip val="1"/>
        <c:tickMarkSkip val="1"/>
      </c:catAx>
      <c:valAx>
        <c:axId val="90512768"/>
        <c:scaling>
          <c:orientation val="minMax"/>
        </c:scaling>
        <c:axPos val="l"/>
        <c:numFmt formatCode="General" sourceLinked="1"/>
        <c:maj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0510848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8.0183371505275533E-2"/>
          <c:y val="0.20076763623937524"/>
          <c:w val="0.85441768809679786"/>
          <c:h val="0.62697736080258082"/>
        </c:manualLayout>
      </c:layout>
      <c:barChart>
        <c:barDir val="col"/>
        <c:grouping val="clustered"/>
        <c:ser>
          <c:idx val="0"/>
          <c:order val="0"/>
          <c:tx>
            <c:v>4°С</c:v>
          </c:tx>
          <c:spPr>
            <a:solidFill>
              <a:srgbClr val="29E370"/>
            </a:solidFill>
            <a:ln w="12700">
              <a:solidFill>
                <a:srgbClr val="000000"/>
              </a:solidFill>
              <a:prstDash val="solid"/>
            </a:ln>
          </c:spPr>
          <c:errBars>
            <c:errBarType val="both"/>
            <c:errValType val="cust"/>
            <c:plus>
              <c:numRef>
                <c:f>TaCAT!$C$8:$F$8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7.5000000000001524E-2</c:v>
                  </c:pt>
                  <c:pt idx="2">
                    <c:v>5.0000000000000114E-3</c:v>
                  </c:pt>
                  <c:pt idx="3">
                    <c:v>1.5000000000000025E-2</c:v>
                  </c:pt>
                </c:numCache>
              </c:numRef>
            </c:plus>
            <c:minus>
              <c:numRef>
                <c:f>TaCAT!$C$8:$F$8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7.5000000000001524E-2</c:v>
                  </c:pt>
                  <c:pt idx="2">
                    <c:v>5.0000000000000114E-3</c:v>
                  </c:pt>
                  <c:pt idx="3">
                    <c:v>1.5000000000000025E-2</c:v>
                  </c:pt>
                </c:numCache>
              </c:numRef>
            </c:minus>
          </c:errBars>
          <c:cat>
            <c:numRef>
              <c:f>TaCAT!$C$2:$F$2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24</c:v>
                </c:pt>
                <c:pt idx="3">
                  <c:v>72</c:v>
                </c:pt>
              </c:numCache>
            </c:numRef>
          </c:cat>
          <c:val>
            <c:numRef>
              <c:f>TaCAT!$C$5:$F$5</c:f>
              <c:numCache>
                <c:formatCode>General</c:formatCode>
                <c:ptCount val="4"/>
                <c:pt idx="0">
                  <c:v>1</c:v>
                </c:pt>
                <c:pt idx="1">
                  <c:v>1.7949999999999458</c:v>
                </c:pt>
                <c:pt idx="2">
                  <c:v>1.1349999999999998</c:v>
                </c:pt>
                <c:pt idx="3">
                  <c:v>1.0049999999999311</c:v>
                </c:pt>
              </c:numCache>
            </c:numRef>
          </c:val>
        </c:ser>
        <c:ser>
          <c:idx val="2"/>
          <c:order val="1"/>
          <c:tx>
            <c:v>4°С + МЖ</c:v>
          </c:tx>
          <c:spPr>
            <a:solidFill>
              <a:srgbClr val="000099"/>
            </a:solidFill>
            <a:ln w="12700">
              <a:solidFill>
                <a:srgbClr val="000000"/>
              </a:solidFill>
            </a:ln>
          </c:spPr>
          <c:errBars>
            <c:errBarType val="both"/>
            <c:errValType val="cust"/>
            <c:plus>
              <c:numRef>
                <c:f>TaCAT!$C$28:$F$28</c:f>
                <c:numCache>
                  <c:formatCode>General</c:formatCode>
                  <c:ptCount val="4"/>
                  <c:pt idx="0">
                    <c:v>0.35000000000000031</c:v>
                  </c:pt>
                  <c:pt idx="1">
                    <c:v>9.4999999999987747E-2</c:v>
                  </c:pt>
                  <c:pt idx="2">
                    <c:v>1.0000000000000021E-2</c:v>
                  </c:pt>
                  <c:pt idx="3">
                    <c:v>5.0000000000003902E-2</c:v>
                  </c:pt>
                </c:numCache>
              </c:numRef>
            </c:plus>
            <c:minus>
              <c:numRef>
                <c:f>TaCAT!$C$28:$F$28</c:f>
                <c:numCache>
                  <c:formatCode>General</c:formatCode>
                  <c:ptCount val="4"/>
                  <c:pt idx="0">
                    <c:v>0.35000000000000031</c:v>
                  </c:pt>
                  <c:pt idx="1">
                    <c:v>9.4999999999987747E-2</c:v>
                  </c:pt>
                  <c:pt idx="2">
                    <c:v>1.0000000000000021E-2</c:v>
                  </c:pt>
                  <c:pt idx="3">
                    <c:v>5.0000000000003902E-2</c:v>
                  </c:pt>
                </c:numCache>
              </c:numRef>
            </c:minus>
          </c:errBars>
          <c:cat>
            <c:numRef>
              <c:f>TaCAT!$C$2:$F$2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24</c:v>
                </c:pt>
                <c:pt idx="3">
                  <c:v>72</c:v>
                </c:pt>
              </c:numCache>
            </c:numRef>
          </c:cat>
          <c:val>
            <c:numRef>
              <c:f>TaCAT!$C$25:$F$25</c:f>
              <c:numCache>
                <c:formatCode>0.00</c:formatCode>
                <c:ptCount val="4"/>
                <c:pt idx="0" formatCode="General">
                  <c:v>3.9499999999999997</c:v>
                </c:pt>
                <c:pt idx="1">
                  <c:v>3.7050000000000001</c:v>
                </c:pt>
                <c:pt idx="2" formatCode="General">
                  <c:v>3.29</c:v>
                </c:pt>
                <c:pt idx="3" formatCode="General">
                  <c:v>2.1799999999999997</c:v>
                </c:pt>
              </c:numCache>
            </c:numRef>
          </c:val>
        </c:ser>
        <c:gapWidth val="100"/>
        <c:axId val="90555136"/>
        <c:axId val="90564096"/>
      </c:barChart>
      <c:catAx>
        <c:axId val="90555136"/>
        <c:scaling>
          <c:orientation val="minMax"/>
        </c:scaling>
        <c:axPos val="b"/>
        <c:numFmt formatCode="General" sourceLinked="1"/>
        <c:maj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0564096"/>
        <c:crosses val="autoZero"/>
        <c:auto val="1"/>
        <c:lblAlgn val="ctr"/>
        <c:lblOffset val="100"/>
        <c:tickLblSkip val="1"/>
        <c:tickMarkSkip val="1"/>
      </c:catAx>
      <c:valAx>
        <c:axId val="90564096"/>
        <c:scaling>
          <c:orientation val="minMax"/>
          <c:max val="5"/>
        </c:scaling>
        <c:axPos val="l"/>
        <c:numFmt formatCode="General" sourceLinked="1"/>
        <c:majorTickMark val="in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0555136"/>
        <c:crosses val="autoZero"/>
        <c:crossBetween val="between"/>
        <c:majorUnit val="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7.8102881707117003E-2"/>
          <c:y val="4.4181986691562078E-2"/>
          <c:w val="0.82809052962369456"/>
          <c:h val="0.15930868792356404"/>
        </c:manualLayout>
      </c:layout>
      <c:txPr>
        <a:bodyPr/>
        <a:lstStyle/>
        <a:p>
          <a:pPr>
            <a:defRPr sz="1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spPr>
    <a:solidFill>
      <a:srgbClr val="FFFFFF"/>
    </a:solidFill>
    <a:ln w="9525">
      <a:noFill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10353602815888"/>
          <c:y val="0.13019711832820688"/>
          <c:w val="0.81389646397184101"/>
          <c:h val="0.70694107508243964"/>
        </c:manualLayout>
      </c:layout>
      <c:barChart>
        <c:barDir val="col"/>
        <c:grouping val="clustered"/>
        <c:ser>
          <c:idx val="0"/>
          <c:order val="0"/>
          <c:spPr>
            <a:noFill/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-2.2446570093392001E-3"/>
                  <c:y val="-3.5555306699515891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 dirty="0" smtClean="0"/>
                      <a:t>c</a:t>
                    </a:r>
                    <a:endParaRPr lang="en-US" sz="1200" i="1" dirty="0"/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2.2626104263328145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B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2446570093392001E-3"/>
                  <c:y val="-9.2026397970015657E-3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plus>
              <c:numRef>
                <c:f>Фотосинтез!$ET$9:$ET$11</c:f>
                <c:numCache>
                  <c:formatCode>General</c:formatCode>
                  <c:ptCount val="3"/>
                  <c:pt idx="0">
                    <c:v>4.5734195657282824E-3</c:v>
                  </c:pt>
                  <c:pt idx="1">
                    <c:v>4.7578127571966311E-3</c:v>
                  </c:pt>
                  <c:pt idx="2">
                    <c:v>3.0992686419092511E-3</c:v>
                  </c:pt>
                </c:numCache>
              </c:numRef>
            </c:plus>
            <c:minus>
              <c:numRef>
                <c:f>Фотосинтез!$ET$9:$ET$11</c:f>
                <c:numCache>
                  <c:formatCode>General</c:formatCode>
                  <c:ptCount val="3"/>
                  <c:pt idx="0">
                    <c:v>4.5734195657282824E-3</c:v>
                  </c:pt>
                  <c:pt idx="1">
                    <c:v>4.7578127571966311E-3</c:v>
                  </c:pt>
                  <c:pt idx="2">
                    <c:v>3.0992686419092511E-3</c:v>
                  </c:pt>
                </c:numCache>
              </c:numRef>
            </c:minus>
            <c:spPr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errBars>
          <c:cat>
            <c:strRef>
              <c:f>Фотосинтез!$EM$9:$EM$11</c:f>
              <c:strCache>
                <c:ptCount val="3"/>
                <c:pt idx="0">
                  <c:v>огурец</c:v>
                </c:pt>
                <c:pt idx="1">
                  <c:v>томат</c:v>
                </c:pt>
                <c:pt idx="2">
                  <c:v>перец</c:v>
                </c:pt>
              </c:strCache>
            </c:strRef>
          </c:cat>
          <c:val>
            <c:numRef>
              <c:f>Фотосинтез!$EN$9:$EN$11</c:f>
              <c:numCache>
                <c:formatCode>General</c:formatCode>
                <c:ptCount val="3"/>
                <c:pt idx="0">
                  <c:v>3.6521913595375349E-2</c:v>
                </c:pt>
                <c:pt idx="1">
                  <c:v>2.1225163610636245E-2</c:v>
                </c:pt>
                <c:pt idx="2">
                  <c:v>3.2842126869820645E-2</c:v>
                </c:pt>
              </c:numCache>
            </c:numRef>
          </c:val>
        </c:ser>
        <c:ser>
          <c:idx val="1"/>
          <c:order val="1"/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0"/>
                  <c:y val="-3.5555306699515891E-2"/>
                </c:manualLayout>
              </c:layout>
              <c:tx>
                <c:rich>
                  <a:bodyPr/>
                  <a:lstStyle/>
                  <a:p>
                    <a:r>
                      <a:rPr lang="cs-CZ" sz="1200" i="1" dirty="0" smtClean="0"/>
                      <a:t>bc</a:t>
                    </a:r>
                    <a:endParaRPr lang="cs-CZ" sz="1200" i="1" dirty="0"/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5.9703391879547046E-3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4893140186783934E-3"/>
                  <c:y val="-4.6240987098793908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plus>
              <c:numRef>
                <c:f>Фотосинтез!$EU$9:$EU$11</c:f>
                <c:numCache>
                  <c:formatCode>General</c:formatCode>
                  <c:ptCount val="3"/>
                  <c:pt idx="0">
                    <c:v>4.7883473862482817E-3</c:v>
                  </c:pt>
                  <c:pt idx="1">
                    <c:v>2.4296525660347803E-3</c:v>
                  </c:pt>
                  <c:pt idx="2">
                    <c:v>7.8906305932199133E-3</c:v>
                  </c:pt>
                </c:numCache>
              </c:numRef>
            </c:plus>
            <c:minus>
              <c:numRef>
                <c:f>Фотосинтез!$EU$9:$EU$11</c:f>
                <c:numCache>
                  <c:formatCode>General</c:formatCode>
                  <c:ptCount val="3"/>
                  <c:pt idx="0">
                    <c:v>4.7883473862482817E-3</c:v>
                  </c:pt>
                  <c:pt idx="1">
                    <c:v>2.4296525660347803E-3</c:v>
                  </c:pt>
                  <c:pt idx="2">
                    <c:v>7.8906305932199133E-3</c:v>
                  </c:pt>
                </c:numCache>
              </c:numRef>
            </c:minus>
            <c:spPr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errBars>
          <c:cat>
            <c:strRef>
              <c:f>Фотосинтез!$EM$9:$EM$11</c:f>
              <c:strCache>
                <c:ptCount val="3"/>
                <c:pt idx="0">
                  <c:v>огурец</c:v>
                </c:pt>
                <c:pt idx="1">
                  <c:v>томат</c:v>
                </c:pt>
                <c:pt idx="2">
                  <c:v>перец</c:v>
                </c:pt>
              </c:strCache>
            </c:strRef>
          </c:cat>
          <c:val>
            <c:numRef>
              <c:f>Фотосинтез!$EO$9:$EO$11</c:f>
              <c:numCache>
                <c:formatCode>General</c:formatCode>
                <c:ptCount val="3"/>
                <c:pt idx="0">
                  <c:v>4.6038337233712021E-2</c:v>
                </c:pt>
                <c:pt idx="1">
                  <c:v>3.7852198747643652E-2</c:v>
                </c:pt>
                <c:pt idx="2">
                  <c:v>3.47687926872048E-2</c:v>
                </c:pt>
              </c:numCache>
            </c:numRef>
          </c:val>
        </c:ser>
        <c:ser>
          <c:idx val="2"/>
          <c:order val="2"/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2.2446570093392001E-3"/>
                  <c:y val="-1.2434940406048194E-2"/>
                </c:manualLayout>
              </c:layout>
              <c:tx>
                <c:rich>
                  <a:bodyPr/>
                  <a:lstStyle/>
                  <a:p>
                    <a:endParaRPr lang="en-US" sz="1200" i="1" dirty="0" smtClean="0"/>
                  </a:p>
                  <a:p>
                    <a:r>
                      <a:rPr lang="en-US" sz="1200" i="1" dirty="0" smtClean="0"/>
                      <a:t>b</a:t>
                    </a:r>
                    <a:endParaRPr lang="en-US" sz="1200" i="1" dirty="0"/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893140186783934E-3"/>
                  <c:y val="-5.9703391879547046E-3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446570093392001E-3"/>
                  <c:y val="-1.8405279594002948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plus>
              <c:numRef>
                <c:f>Фотосинтез!$EV$9:$EV$11</c:f>
                <c:numCache>
                  <c:formatCode>General</c:formatCode>
                  <c:ptCount val="3"/>
                  <c:pt idx="0">
                    <c:v>3.1811603809254936E-3</c:v>
                  </c:pt>
                  <c:pt idx="1">
                    <c:v>2.4296525660347803E-3</c:v>
                  </c:pt>
                  <c:pt idx="2">
                    <c:v>2.2017827439558628E-3</c:v>
                  </c:pt>
                </c:numCache>
              </c:numRef>
            </c:plus>
            <c:minus>
              <c:numRef>
                <c:f>Фотосинтез!$EV$9:$EV$11</c:f>
                <c:numCache>
                  <c:formatCode>General</c:formatCode>
                  <c:ptCount val="3"/>
                  <c:pt idx="0">
                    <c:v>3.1811603809254936E-3</c:v>
                  </c:pt>
                  <c:pt idx="1">
                    <c:v>2.4296525660347803E-3</c:v>
                  </c:pt>
                  <c:pt idx="2">
                    <c:v>2.2017827439558628E-3</c:v>
                  </c:pt>
                </c:numCache>
              </c:numRef>
            </c:minus>
            <c:spPr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errBars>
          <c:cat>
            <c:strRef>
              <c:f>Фотосинтез!$EM$9:$EM$11</c:f>
              <c:strCache>
                <c:ptCount val="3"/>
                <c:pt idx="0">
                  <c:v>огурец</c:v>
                </c:pt>
                <c:pt idx="1">
                  <c:v>томат</c:v>
                </c:pt>
                <c:pt idx="2">
                  <c:v>перец</c:v>
                </c:pt>
              </c:strCache>
            </c:strRef>
          </c:cat>
          <c:val>
            <c:numRef>
              <c:f>Фотосинтез!$EP$9:$EP$11</c:f>
              <c:numCache>
                <c:formatCode>General</c:formatCode>
                <c:ptCount val="3"/>
                <c:pt idx="0">
                  <c:v>5.1405481645565423E-2</c:v>
                </c:pt>
                <c:pt idx="1">
                  <c:v>4.2635010867747923E-2</c:v>
                </c:pt>
                <c:pt idx="2">
                  <c:v>3.6266590979868098E-2</c:v>
                </c:pt>
              </c:numCache>
            </c:numRef>
          </c:val>
        </c:ser>
        <c:ser>
          <c:idx val="3"/>
          <c:order val="3"/>
          <c:spPr>
            <a:solidFill>
              <a:schemeClr val="accent3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4.1151569784774138E-17"/>
                  <c:y val="-1.9393803654281463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 dirty="0" smtClean="0"/>
                      <a:t>a</a:t>
                    </a:r>
                    <a:endParaRPr lang="en-US" sz="1200" i="1" dirty="0"/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0205660070557077E-3"/>
                  <c:y val="-4.5746725068654487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AB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3.6049568729655722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/>
                      <a:t>a</a:t>
                    </a:r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plus>
              <c:numRef>
                <c:f>Фотосинтез!$EW$9:$EW$11</c:f>
                <c:numCache>
                  <c:formatCode>General</c:formatCode>
                  <c:ptCount val="3"/>
                  <c:pt idx="0">
                    <c:v>4.285855220796931E-3</c:v>
                  </c:pt>
                  <c:pt idx="1">
                    <c:v>6.6902704260932309E-3</c:v>
                  </c:pt>
                  <c:pt idx="2">
                    <c:v>6.2617744706434924E-3</c:v>
                  </c:pt>
                </c:numCache>
              </c:numRef>
            </c:plus>
            <c:minus>
              <c:numRef>
                <c:f>Фотосинтез!$EW$9:$EW$11</c:f>
                <c:numCache>
                  <c:formatCode>General</c:formatCode>
                  <c:ptCount val="3"/>
                  <c:pt idx="0">
                    <c:v>4.285855220796931E-3</c:v>
                  </c:pt>
                  <c:pt idx="1">
                    <c:v>6.6902704260932309E-3</c:v>
                  </c:pt>
                  <c:pt idx="2">
                    <c:v>6.2617744706434924E-3</c:v>
                  </c:pt>
                </c:numCache>
              </c:numRef>
            </c:minus>
            <c:spPr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errBars>
          <c:cat>
            <c:strRef>
              <c:f>Фотосинтез!$EM$9:$EM$11</c:f>
              <c:strCache>
                <c:ptCount val="3"/>
                <c:pt idx="0">
                  <c:v>огурец</c:v>
                </c:pt>
                <c:pt idx="1">
                  <c:v>томат</c:v>
                </c:pt>
                <c:pt idx="2">
                  <c:v>перец</c:v>
                </c:pt>
              </c:strCache>
            </c:strRef>
          </c:cat>
          <c:val>
            <c:numRef>
              <c:f>Фотосинтез!$EQ$9:$EQ$11</c:f>
              <c:numCache>
                <c:formatCode>General</c:formatCode>
                <c:ptCount val="3"/>
                <c:pt idx="0">
                  <c:v>7.7174676675433124E-2</c:v>
                </c:pt>
                <c:pt idx="1">
                  <c:v>3.9800952026016627E-2</c:v>
                </c:pt>
                <c:pt idx="2">
                  <c:v>3.6391422704045204E-2</c:v>
                </c:pt>
              </c:numCache>
            </c:numRef>
          </c:val>
        </c:ser>
        <c:ser>
          <c:idx val="4"/>
          <c:order val="4"/>
          <c:spPr>
            <a:solidFill>
              <a:schemeClr val="accent3">
                <a:lumMod val="50000"/>
              </a:schemeClr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layout>
                <c:manualLayout>
                  <c:x val="-2.2446570093392001E-3"/>
                  <c:y val="-4.9967549737980017E-2"/>
                </c:manualLayout>
              </c:layout>
              <c:tx>
                <c:rich>
                  <a:bodyPr/>
                  <a:lstStyle/>
                  <a:p>
                    <a:r>
                      <a:rPr lang="en-US" sz="1200" i="1" dirty="0" smtClean="0"/>
                      <a:t>a</a:t>
                    </a:r>
                    <a:endParaRPr lang="en-US" sz="1200" i="1" dirty="0"/>
                  </a:p>
                </c:rich>
              </c:tx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plus>
              <c:numRef>
                <c:f>Фотосинтез!$EX$9</c:f>
                <c:numCache>
                  <c:formatCode>General</c:formatCode>
                  <c:ptCount val="1"/>
                  <c:pt idx="0">
                    <c:v>8.6281781619787189E-3</c:v>
                  </c:pt>
                </c:numCache>
              </c:numRef>
            </c:plus>
            <c:minus>
              <c:numRef>
                <c:f>Фотосинтез!$EX$9</c:f>
                <c:numCache>
                  <c:formatCode>General</c:formatCode>
                  <c:ptCount val="1"/>
                  <c:pt idx="0">
                    <c:v>8.6281781619787189E-3</c:v>
                  </c:pt>
                </c:numCache>
              </c:numRef>
            </c:minus>
            <c:spPr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errBars>
          <c:cat>
            <c:strRef>
              <c:f>Фотосинтез!$EM$9:$EM$11</c:f>
              <c:strCache>
                <c:ptCount val="3"/>
                <c:pt idx="0">
                  <c:v>огурец</c:v>
                </c:pt>
                <c:pt idx="1">
                  <c:v>томат</c:v>
                </c:pt>
                <c:pt idx="2">
                  <c:v>перец</c:v>
                </c:pt>
              </c:strCache>
            </c:strRef>
          </c:cat>
          <c:val>
            <c:numRef>
              <c:f>Фотосинтез!$ER$9:$ER$11</c:f>
              <c:numCache>
                <c:formatCode>General</c:formatCode>
                <c:ptCount val="3"/>
                <c:pt idx="0">
                  <c:v>6.8458473842260822E-2</c:v>
                </c:pt>
              </c:numCache>
            </c:numRef>
          </c:val>
        </c:ser>
        <c:dLbls>
          <c:showVal val="1"/>
        </c:dLbls>
        <c:axId val="90786816"/>
        <c:axId val="90817280"/>
      </c:barChart>
      <c:catAx>
        <c:axId val="90786816"/>
        <c:scaling>
          <c:orientation val="minMax"/>
        </c:scaling>
        <c:axPos val="b"/>
        <c:numFmt formatCode="General" sourceLinked="0"/>
        <c:maj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817280"/>
        <c:crosses val="autoZero"/>
        <c:auto val="1"/>
        <c:lblAlgn val="ctr"/>
        <c:lblOffset val="100"/>
      </c:catAx>
      <c:valAx>
        <c:axId val="908172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="1" i="1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200" b="1" i="1">
                    <a:latin typeface="Times New Roman" pitchFamily="18" charset="0"/>
                    <a:cs typeface="Times New Roman" pitchFamily="18" charset="0"/>
                  </a:rPr>
                  <a:t>Rd/Ag </a:t>
                </a:r>
                <a:endParaRPr lang="ru-RU" sz="1200" b="1" i="1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38453662298395386"/>
            </c:manualLayout>
          </c:layout>
        </c:title>
        <c:numFmt formatCode="#,##0.00" sourceLinked="0"/>
        <c:majorTickMark val="in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0786816"/>
        <c:crosses val="autoZero"/>
        <c:crossBetween val="between"/>
        <c:majorUnit val="2.0000000000000042E-2"/>
      </c:valAx>
    </c:plotArea>
    <c:plotVisOnly val="1"/>
    <c:dispBlanksAs val="gap"/>
  </c:chart>
  <c:spPr>
    <a:solidFill>
      <a:prstClr val="white"/>
    </a:solidFill>
    <a:ln>
      <a:noFill/>
    </a:ln>
  </c:spPr>
  <c:txPr>
    <a:bodyPr/>
    <a:lstStyle/>
    <a:p>
      <a:pPr>
        <a:defRPr sz="1400">
          <a:latin typeface="+mj-lt"/>
          <a:cs typeface="Times New Roman" pitchFamily="18" charset="0"/>
        </a:defRPr>
      </a:pPr>
      <a:endParaRPr lang="ru-RU"/>
    </a:p>
  </c:txPr>
  <c:externalData r:id="rId2"/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536614814532569"/>
          <c:y val="9.870405345908112E-2"/>
          <c:w val="0.69238346367810621"/>
          <c:h val="0.72838860270444405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a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1.441431352683067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a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475546210356403E-2"/>
                  <c:y val="-9.609542351220527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a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b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b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plus>
              <c:numRef>
                <c:f>РФФИ!$J$28:$N$28</c:f>
                <c:numCache>
                  <c:formatCode>General</c:formatCode>
                  <c:ptCount val="5"/>
                  <c:pt idx="0">
                    <c:v>4.0000000000000022E-2</c:v>
                  </c:pt>
                  <c:pt idx="1">
                    <c:v>8.0000000000000043E-2</c:v>
                  </c:pt>
                  <c:pt idx="2">
                    <c:v>7.0000000000000021E-2</c:v>
                  </c:pt>
                  <c:pt idx="3">
                    <c:v>0.05</c:v>
                  </c:pt>
                  <c:pt idx="4">
                    <c:v>4.0000000000000022E-2</c:v>
                  </c:pt>
                </c:numCache>
              </c:numRef>
            </c:plus>
            <c:minus>
              <c:numRef>
                <c:f>РФФИ!$J$28:$N$28</c:f>
                <c:numCache>
                  <c:formatCode>General</c:formatCode>
                  <c:ptCount val="5"/>
                  <c:pt idx="0">
                    <c:v>4.0000000000000022E-2</c:v>
                  </c:pt>
                  <c:pt idx="1">
                    <c:v>8.0000000000000043E-2</c:v>
                  </c:pt>
                  <c:pt idx="2">
                    <c:v>7.0000000000000021E-2</c:v>
                  </c:pt>
                  <c:pt idx="3">
                    <c:v>0.05</c:v>
                  </c:pt>
                  <c:pt idx="4">
                    <c:v>4.0000000000000022E-2</c:v>
                  </c:pt>
                </c:numCache>
              </c:numRef>
            </c:minus>
          </c:errBars>
          <c:cat>
            <c:strRef>
              <c:f>РФФИ!$J$26:$N$26</c:f>
              <c:strCache>
                <c:ptCount val="5"/>
                <c:pt idx="0">
                  <c:v>К </c:v>
                </c:pt>
                <c:pt idx="1">
                  <c:v>Д12</c:v>
                </c:pt>
                <c:pt idx="2">
                  <c:v>Д8</c:v>
                </c:pt>
                <c:pt idx="3">
                  <c:v>Д4</c:v>
                </c:pt>
                <c:pt idx="4">
                  <c:v>Д1</c:v>
                </c:pt>
              </c:strCache>
            </c:strRef>
          </c:cat>
          <c:val>
            <c:numRef>
              <c:f>РФФИ!$J$27:$N$27</c:f>
              <c:numCache>
                <c:formatCode>General</c:formatCode>
                <c:ptCount val="5"/>
                <c:pt idx="0">
                  <c:v>0.93700000000000105</c:v>
                </c:pt>
                <c:pt idx="1">
                  <c:v>0.98199999999999998</c:v>
                </c:pt>
                <c:pt idx="2">
                  <c:v>0.98899999999999999</c:v>
                </c:pt>
                <c:pt idx="3">
                  <c:v>0.72700000000000264</c:v>
                </c:pt>
                <c:pt idx="4">
                  <c:v>0.70900000000000263</c:v>
                </c:pt>
              </c:numCache>
            </c:numRef>
          </c:val>
        </c:ser>
        <c:axId val="91673728"/>
        <c:axId val="91675264"/>
      </c:barChart>
      <c:catAx>
        <c:axId val="9167372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1675264"/>
        <c:crosses val="autoZero"/>
        <c:auto val="1"/>
        <c:lblAlgn val="ctr"/>
        <c:lblOffset val="100"/>
      </c:catAx>
      <c:valAx>
        <c:axId val="9167526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 sz="12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Сухая масса растения, г</a:t>
                </a:r>
              </a:p>
            </c:rich>
          </c:tx>
          <c:layout>
            <c:manualLayout>
              <c:xMode val="edge"/>
              <c:yMode val="edge"/>
              <c:x val="1.6520128026824683E-2"/>
              <c:y val="0.20080793492081123"/>
            </c:manualLayout>
          </c:layout>
        </c:title>
        <c:numFmt formatCode="#,##0.0" sourceLinked="0"/>
        <c:majorTickMark val="in"/>
        <c:tickLblPos val="nextTo"/>
        <c:txPr>
          <a:bodyPr/>
          <a:lstStyle/>
          <a:p>
            <a:pPr>
              <a:defRPr sz="1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1673728"/>
        <c:crosses val="autoZero"/>
        <c:crossBetween val="between"/>
      </c:valAx>
    </c:plotArea>
    <c:plotVisOnly val="1"/>
    <c:dispBlanksAs val="gap"/>
  </c:chart>
  <c:spPr>
    <a:solidFill>
      <a:prstClr val="white"/>
    </a:solidFill>
    <a:ln>
      <a:noFill/>
    </a:ln>
  </c:spPr>
  <c:txPr>
    <a:bodyPr/>
    <a:lstStyle/>
    <a:p>
      <a:pPr>
        <a:defRPr sz="1000" b="0">
          <a:latin typeface="+mj-lt"/>
          <a:cs typeface="Times New Roman" pitchFamily="18" charset="0"/>
        </a:defRPr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6DF909-6944-4851-A646-D8759FFE3F0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C485CE84-A378-48F7-828D-61C8F9F8CE46}">
      <dgm:prSet phldrT="[Текст]"/>
      <dgm:spPr/>
      <dgm:t>
        <a:bodyPr/>
        <a:lstStyle/>
        <a:p>
          <a:r>
            <a:rPr lang="ru-RU" dirty="0" smtClean="0"/>
            <a:t>Потенциал мезопелагических гидробионтов</a:t>
          </a:r>
          <a:endParaRPr lang="ru-RU" dirty="0"/>
        </a:p>
      </dgm:t>
    </dgm:pt>
    <dgm:pt modelId="{DBEAD402-E13B-47A8-A5E5-EB4ABD9316FA}" type="parTrans" cxnId="{37A8F208-4D0F-46C6-8F26-EE129DF69AA0}">
      <dgm:prSet/>
      <dgm:spPr/>
      <dgm:t>
        <a:bodyPr/>
        <a:lstStyle/>
        <a:p>
          <a:endParaRPr lang="ru-RU"/>
        </a:p>
      </dgm:t>
    </dgm:pt>
    <dgm:pt modelId="{A4492D01-B1EC-4D75-8E82-DCFD806B4A56}" type="sibTrans" cxnId="{37A8F208-4D0F-46C6-8F26-EE129DF69AA0}">
      <dgm:prSet/>
      <dgm:spPr/>
      <dgm:t>
        <a:bodyPr/>
        <a:lstStyle/>
        <a:p>
          <a:endParaRPr lang="ru-RU"/>
        </a:p>
      </dgm:t>
    </dgm:pt>
    <dgm:pt modelId="{492C140F-23C9-4383-9280-43EAD025274B}" type="asst">
      <dgm:prSet phldrT="[Текст]"/>
      <dgm:spPr/>
      <dgm:t>
        <a:bodyPr/>
        <a:lstStyle/>
        <a:p>
          <a:r>
            <a:rPr lang="ru-RU" dirty="0" smtClean="0"/>
            <a:t>Фундаментальные знания</a:t>
          </a:r>
          <a:endParaRPr lang="ru-RU" dirty="0"/>
        </a:p>
      </dgm:t>
    </dgm:pt>
    <dgm:pt modelId="{19F8A1B3-8378-495F-A3B8-E0C0D8D8D28C}" type="parTrans" cxnId="{8FEFC418-19CA-4E20-8F81-5975E8CCBEB7}">
      <dgm:prSet/>
      <dgm:spPr/>
      <dgm:t>
        <a:bodyPr/>
        <a:lstStyle/>
        <a:p>
          <a:endParaRPr lang="ru-RU"/>
        </a:p>
      </dgm:t>
    </dgm:pt>
    <dgm:pt modelId="{2D18A20F-699B-468B-97BA-31B0529FE1B1}" type="sibTrans" cxnId="{8FEFC418-19CA-4E20-8F81-5975E8CCBEB7}">
      <dgm:prSet/>
      <dgm:spPr/>
      <dgm:t>
        <a:bodyPr/>
        <a:lstStyle/>
        <a:p>
          <a:endParaRPr lang="ru-RU"/>
        </a:p>
      </dgm:t>
    </dgm:pt>
    <dgm:pt modelId="{8AA57286-8826-4C82-9BF7-C41108BD0719}">
      <dgm:prSet phldrT="[Текст]"/>
      <dgm:spPr/>
      <dgm:t>
        <a:bodyPr/>
        <a:lstStyle/>
        <a:p>
          <a:r>
            <a:rPr lang="ru-RU" dirty="0" smtClean="0"/>
            <a:t>Экологический мониторинг</a:t>
          </a:r>
          <a:endParaRPr lang="ru-RU" dirty="0"/>
        </a:p>
      </dgm:t>
    </dgm:pt>
    <dgm:pt modelId="{A4763F1B-58E9-4B6D-BD35-594032F41010}" type="parTrans" cxnId="{5A8114C9-7722-4FB3-959D-4E0F8AA97AD5}">
      <dgm:prSet/>
      <dgm:spPr/>
      <dgm:t>
        <a:bodyPr/>
        <a:lstStyle/>
        <a:p>
          <a:endParaRPr lang="ru-RU"/>
        </a:p>
      </dgm:t>
    </dgm:pt>
    <dgm:pt modelId="{475F8F68-2C7A-46E8-A778-016A4E47FC08}" type="sibTrans" cxnId="{5A8114C9-7722-4FB3-959D-4E0F8AA97AD5}">
      <dgm:prSet/>
      <dgm:spPr/>
      <dgm:t>
        <a:bodyPr/>
        <a:lstStyle/>
        <a:p>
          <a:endParaRPr lang="ru-RU"/>
        </a:p>
      </dgm:t>
    </dgm:pt>
    <dgm:pt modelId="{EADC7555-C4A8-47AA-BAB2-57ADBEC55E48}">
      <dgm:prSet phldrT="[Текст]"/>
      <dgm:spPr/>
      <dgm:t>
        <a:bodyPr/>
        <a:lstStyle/>
        <a:p>
          <a:r>
            <a:rPr lang="ru-RU" dirty="0" smtClean="0"/>
            <a:t>Биотехнология</a:t>
          </a:r>
          <a:endParaRPr lang="ru-RU" dirty="0"/>
        </a:p>
      </dgm:t>
    </dgm:pt>
    <dgm:pt modelId="{583FD805-CE21-4C9A-8FD8-F924B916F7B2}" type="parTrans" cxnId="{87EA3BB9-09FF-4DC4-AC70-0DD3DEC58668}">
      <dgm:prSet/>
      <dgm:spPr/>
      <dgm:t>
        <a:bodyPr/>
        <a:lstStyle/>
        <a:p>
          <a:endParaRPr lang="ru-RU"/>
        </a:p>
      </dgm:t>
    </dgm:pt>
    <dgm:pt modelId="{78B809B5-22E0-43E8-BEB8-86CDA1F78AE5}" type="sibTrans" cxnId="{87EA3BB9-09FF-4DC4-AC70-0DD3DEC58668}">
      <dgm:prSet/>
      <dgm:spPr/>
      <dgm:t>
        <a:bodyPr/>
        <a:lstStyle/>
        <a:p>
          <a:endParaRPr lang="ru-RU"/>
        </a:p>
      </dgm:t>
    </dgm:pt>
    <dgm:pt modelId="{B9027030-2802-4399-93D4-054E2D32BA27}">
      <dgm:prSet phldrT="[Текст]"/>
      <dgm:spPr/>
      <dgm:t>
        <a:bodyPr/>
        <a:lstStyle/>
        <a:p>
          <a:r>
            <a:rPr lang="ru-RU" dirty="0" err="1" smtClean="0"/>
            <a:t>Аквакультура</a:t>
          </a:r>
          <a:endParaRPr lang="ru-RU" dirty="0"/>
        </a:p>
      </dgm:t>
    </dgm:pt>
    <dgm:pt modelId="{F339B442-9992-4D42-938E-2CD8CAFE3B34}" type="parTrans" cxnId="{9E4510B1-63A2-488C-942F-487210C466EF}">
      <dgm:prSet/>
      <dgm:spPr/>
      <dgm:t>
        <a:bodyPr/>
        <a:lstStyle/>
        <a:p>
          <a:endParaRPr lang="ru-RU"/>
        </a:p>
      </dgm:t>
    </dgm:pt>
    <dgm:pt modelId="{1A76C300-4865-4668-9105-63DC2701D05B}" type="sibTrans" cxnId="{9E4510B1-63A2-488C-942F-487210C466EF}">
      <dgm:prSet/>
      <dgm:spPr/>
      <dgm:t>
        <a:bodyPr/>
        <a:lstStyle/>
        <a:p>
          <a:endParaRPr lang="ru-RU"/>
        </a:p>
      </dgm:t>
    </dgm:pt>
    <dgm:pt modelId="{84C9509F-B889-4315-82C9-D2F70CF88925}">
      <dgm:prSet/>
      <dgm:spPr/>
      <dgm:t>
        <a:bodyPr/>
        <a:lstStyle/>
        <a:p>
          <a:r>
            <a:rPr lang="ru-RU" dirty="0" smtClean="0"/>
            <a:t>Промысел</a:t>
          </a:r>
          <a:endParaRPr lang="ru-RU" dirty="0"/>
        </a:p>
      </dgm:t>
    </dgm:pt>
    <dgm:pt modelId="{945A795D-F102-43D7-A441-82267BEE735E}" type="parTrans" cxnId="{801BBE46-9154-428F-8566-429347EDF033}">
      <dgm:prSet/>
      <dgm:spPr/>
      <dgm:t>
        <a:bodyPr/>
        <a:lstStyle/>
        <a:p>
          <a:endParaRPr lang="ru-RU"/>
        </a:p>
      </dgm:t>
    </dgm:pt>
    <dgm:pt modelId="{A50291CC-277D-4E8F-972B-C736CFB327EC}" type="sibTrans" cxnId="{801BBE46-9154-428F-8566-429347EDF033}">
      <dgm:prSet/>
      <dgm:spPr/>
      <dgm:t>
        <a:bodyPr/>
        <a:lstStyle/>
        <a:p>
          <a:endParaRPr lang="ru-RU"/>
        </a:p>
      </dgm:t>
    </dgm:pt>
    <dgm:pt modelId="{4EF6B457-738D-47EF-ABC8-67E6DB9C0356}" type="pres">
      <dgm:prSet presAssocID="{D96DF909-6944-4851-A646-D8759FFE3F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856B841-4BA9-48B7-8F85-D5ED4FB1ABF8}" type="pres">
      <dgm:prSet presAssocID="{C485CE84-A378-48F7-828D-61C8F9F8CE46}" presName="hierRoot1" presStyleCnt="0">
        <dgm:presLayoutVars>
          <dgm:hierBranch val="init"/>
        </dgm:presLayoutVars>
      </dgm:prSet>
      <dgm:spPr/>
    </dgm:pt>
    <dgm:pt modelId="{1C006984-4C91-46F7-9BAB-9E26FFD8CF54}" type="pres">
      <dgm:prSet presAssocID="{C485CE84-A378-48F7-828D-61C8F9F8CE46}" presName="rootComposite1" presStyleCnt="0"/>
      <dgm:spPr/>
    </dgm:pt>
    <dgm:pt modelId="{C393ABD4-1960-4561-92F2-703DF811736C}" type="pres">
      <dgm:prSet presAssocID="{C485CE84-A378-48F7-828D-61C8F9F8CE46}" presName="rootText1" presStyleLbl="node0" presStyleIdx="0" presStyleCnt="1" custLinFactY="-37498" custLinFactNeighborX="287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2C302A-13EC-4BA0-82B6-A66AACCFC67A}" type="pres">
      <dgm:prSet presAssocID="{C485CE84-A378-48F7-828D-61C8F9F8CE4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0D78400-58DC-4560-8DEC-1973EE95D511}" type="pres">
      <dgm:prSet presAssocID="{C485CE84-A378-48F7-828D-61C8F9F8CE46}" presName="hierChild2" presStyleCnt="0"/>
      <dgm:spPr/>
    </dgm:pt>
    <dgm:pt modelId="{6BF28F83-1E0C-4560-9457-54B6788D7A5C}" type="pres">
      <dgm:prSet presAssocID="{A4763F1B-58E9-4B6D-BD35-594032F41010}" presName="Name64" presStyleLbl="parChTrans1D2" presStyleIdx="0" presStyleCnt="5"/>
      <dgm:spPr/>
      <dgm:t>
        <a:bodyPr/>
        <a:lstStyle/>
        <a:p>
          <a:endParaRPr lang="ru-RU"/>
        </a:p>
      </dgm:t>
    </dgm:pt>
    <dgm:pt modelId="{489D43FD-6F03-4F33-945B-5BA85F2DD6E7}" type="pres">
      <dgm:prSet presAssocID="{8AA57286-8826-4C82-9BF7-C41108BD0719}" presName="hierRoot2" presStyleCnt="0">
        <dgm:presLayoutVars>
          <dgm:hierBranch val="init"/>
        </dgm:presLayoutVars>
      </dgm:prSet>
      <dgm:spPr/>
    </dgm:pt>
    <dgm:pt modelId="{251A3833-235F-49F7-8D88-994A256D15B7}" type="pres">
      <dgm:prSet presAssocID="{8AA57286-8826-4C82-9BF7-C41108BD0719}" presName="rootComposite" presStyleCnt="0"/>
      <dgm:spPr/>
    </dgm:pt>
    <dgm:pt modelId="{E468BC04-259B-4E42-8BD4-887BEE715B7D}" type="pres">
      <dgm:prSet presAssocID="{8AA57286-8826-4C82-9BF7-C41108BD0719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9C8C65-54A0-4050-865A-308BE266B304}" type="pres">
      <dgm:prSet presAssocID="{8AA57286-8826-4C82-9BF7-C41108BD0719}" presName="rootConnector" presStyleLbl="node2" presStyleIdx="0" presStyleCnt="4"/>
      <dgm:spPr/>
      <dgm:t>
        <a:bodyPr/>
        <a:lstStyle/>
        <a:p>
          <a:endParaRPr lang="ru-RU"/>
        </a:p>
      </dgm:t>
    </dgm:pt>
    <dgm:pt modelId="{3ADD2D61-0168-4CCB-91E9-080BB70F14F0}" type="pres">
      <dgm:prSet presAssocID="{8AA57286-8826-4C82-9BF7-C41108BD0719}" presName="hierChild4" presStyleCnt="0"/>
      <dgm:spPr/>
    </dgm:pt>
    <dgm:pt modelId="{E320E30C-83B6-498F-BE38-BA47EEB880E6}" type="pres">
      <dgm:prSet presAssocID="{8AA57286-8826-4C82-9BF7-C41108BD0719}" presName="hierChild5" presStyleCnt="0"/>
      <dgm:spPr/>
    </dgm:pt>
    <dgm:pt modelId="{C87CF1E8-2397-4EE9-92B8-8F82FAE696AD}" type="pres">
      <dgm:prSet presAssocID="{945A795D-F102-43D7-A441-82267BEE735E}" presName="Name64" presStyleLbl="parChTrans1D2" presStyleIdx="1" presStyleCnt="5"/>
      <dgm:spPr/>
      <dgm:t>
        <a:bodyPr/>
        <a:lstStyle/>
        <a:p>
          <a:endParaRPr lang="ru-RU"/>
        </a:p>
      </dgm:t>
    </dgm:pt>
    <dgm:pt modelId="{6C5914B6-E320-42F4-97D6-CE8E835A2A10}" type="pres">
      <dgm:prSet presAssocID="{84C9509F-B889-4315-82C9-D2F70CF88925}" presName="hierRoot2" presStyleCnt="0">
        <dgm:presLayoutVars>
          <dgm:hierBranch val="init"/>
        </dgm:presLayoutVars>
      </dgm:prSet>
      <dgm:spPr/>
    </dgm:pt>
    <dgm:pt modelId="{881C37FE-A3C0-44F2-BDFC-3D92A80BC3DE}" type="pres">
      <dgm:prSet presAssocID="{84C9509F-B889-4315-82C9-D2F70CF88925}" presName="rootComposite" presStyleCnt="0"/>
      <dgm:spPr/>
    </dgm:pt>
    <dgm:pt modelId="{0BDE68A4-9099-47A5-A8D2-94232B25B6B1}" type="pres">
      <dgm:prSet presAssocID="{84C9509F-B889-4315-82C9-D2F70CF88925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85289D-7687-467F-B202-4DD774082A97}" type="pres">
      <dgm:prSet presAssocID="{84C9509F-B889-4315-82C9-D2F70CF88925}" presName="rootConnector" presStyleLbl="node2" presStyleIdx="1" presStyleCnt="4"/>
      <dgm:spPr/>
      <dgm:t>
        <a:bodyPr/>
        <a:lstStyle/>
        <a:p>
          <a:endParaRPr lang="ru-RU"/>
        </a:p>
      </dgm:t>
    </dgm:pt>
    <dgm:pt modelId="{E46ACB2E-6824-45FF-A746-BC5FCAE868F0}" type="pres">
      <dgm:prSet presAssocID="{84C9509F-B889-4315-82C9-D2F70CF88925}" presName="hierChild4" presStyleCnt="0"/>
      <dgm:spPr/>
    </dgm:pt>
    <dgm:pt modelId="{AD66792D-BCD3-4A19-BFFB-4D8D5873D0B0}" type="pres">
      <dgm:prSet presAssocID="{84C9509F-B889-4315-82C9-D2F70CF88925}" presName="hierChild5" presStyleCnt="0"/>
      <dgm:spPr/>
    </dgm:pt>
    <dgm:pt modelId="{22FBB9D0-FE77-4348-96F6-B06B4BCDFBFA}" type="pres">
      <dgm:prSet presAssocID="{583FD805-CE21-4C9A-8FD8-F924B916F7B2}" presName="Name64" presStyleLbl="parChTrans1D2" presStyleIdx="2" presStyleCnt="5"/>
      <dgm:spPr/>
      <dgm:t>
        <a:bodyPr/>
        <a:lstStyle/>
        <a:p>
          <a:endParaRPr lang="ru-RU"/>
        </a:p>
      </dgm:t>
    </dgm:pt>
    <dgm:pt modelId="{793E5D2C-7D8A-48F4-B7B4-0FEAF6E47A48}" type="pres">
      <dgm:prSet presAssocID="{EADC7555-C4A8-47AA-BAB2-57ADBEC55E48}" presName="hierRoot2" presStyleCnt="0">
        <dgm:presLayoutVars>
          <dgm:hierBranch val="init"/>
        </dgm:presLayoutVars>
      </dgm:prSet>
      <dgm:spPr/>
    </dgm:pt>
    <dgm:pt modelId="{E3694172-44B7-4155-BB11-6F640D9F0587}" type="pres">
      <dgm:prSet presAssocID="{EADC7555-C4A8-47AA-BAB2-57ADBEC55E48}" presName="rootComposite" presStyleCnt="0"/>
      <dgm:spPr/>
    </dgm:pt>
    <dgm:pt modelId="{C1094994-9B08-4AB5-8708-E9F71A623FE0}" type="pres">
      <dgm:prSet presAssocID="{EADC7555-C4A8-47AA-BAB2-57ADBEC55E48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85193B-F5B5-4E5D-9EE1-F9752E0FCD7D}" type="pres">
      <dgm:prSet presAssocID="{EADC7555-C4A8-47AA-BAB2-57ADBEC55E48}" presName="rootConnector" presStyleLbl="node2" presStyleIdx="2" presStyleCnt="4"/>
      <dgm:spPr/>
      <dgm:t>
        <a:bodyPr/>
        <a:lstStyle/>
        <a:p>
          <a:endParaRPr lang="ru-RU"/>
        </a:p>
      </dgm:t>
    </dgm:pt>
    <dgm:pt modelId="{90816D10-7110-4081-B99E-C83B77794A46}" type="pres">
      <dgm:prSet presAssocID="{EADC7555-C4A8-47AA-BAB2-57ADBEC55E48}" presName="hierChild4" presStyleCnt="0"/>
      <dgm:spPr/>
    </dgm:pt>
    <dgm:pt modelId="{CE697EE0-62BD-4DA4-BE1D-46311302FB8E}" type="pres">
      <dgm:prSet presAssocID="{EADC7555-C4A8-47AA-BAB2-57ADBEC55E48}" presName="hierChild5" presStyleCnt="0"/>
      <dgm:spPr/>
    </dgm:pt>
    <dgm:pt modelId="{D4023504-D2F6-4DBC-B3AD-33DCFFBEA6DE}" type="pres">
      <dgm:prSet presAssocID="{F339B442-9992-4D42-938E-2CD8CAFE3B34}" presName="Name64" presStyleLbl="parChTrans1D2" presStyleIdx="3" presStyleCnt="5"/>
      <dgm:spPr/>
      <dgm:t>
        <a:bodyPr/>
        <a:lstStyle/>
        <a:p>
          <a:endParaRPr lang="ru-RU"/>
        </a:p>
      </dgm:t>
    </dgm:pt>
    <dgm:pt modelId="{9E44576B-5BE0-420D-B41B-4E4776E0C131}" type="pres">
      <dgm:prSet presAssocID="{B9027030-2802-4399-93D4-054E2D32BA27}" presName="hierRoot2" presStyleCnt="0">
        <dgm:presLayoutVars>
          <dgm:hierBranch val="init"/>
        </dgm:presLayoutVars>
      </dgm:prSet>
      <dgm:spPr/>
    </dgm:pt>
    <dgm:pt modelId="{767DE648-93D2-4CA1-A1EE-983E7E7CBB97}" type="pres">
      <dgm:prSet presAssocID="{B9027030-2802-4399-93D4-054E2D32BA27}" presName="rootComposite" presStyleCnt="0"/>
      <dgm:spPr/>
    </dgm:pt>
    <dgm:pt modelId="{48829504-E37A-43E4-B9DD-A637D7BED95C}" type="pres">
      <dgm:prSet presAssocID="{B9027030-2802-4399-93D4-054E2D32BA27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63F8BA-17A4-47FF-88DB-605F40D65914}" type="pres">
      <dgm:prSet presAssocID="{B9027030-2802-4399-93D4-054E2D32BA27}" presName="rootConnector" presStyleLbl="node2" presStyleIdx="3" presStyleCnt="4"/>
      <dgm:spPr/>
      <dgm:t>
        <a:bodyPr/>
        <a:lstStyle/>
        <a:p>
          <a:endParaRPr lang="ru-RU"/>
        </a:p>
      </dgm:t>
    </dgm:pt>
    <dgm:pt modelId="{1137DDA5-334C-4446-9DC7-99BB1E06EC53}" type="pres">
      <dgm:prSet presAssocID="{B9027030-2802-4399-93D4-054E2D32BA27}" presName="hierChild4" presStyleCnt="0"/>
      <dgm:spPr/>
    </dgm:pt>
    <dgm:pt modelId="{88457F5D-2D6B-40F8-933A-04AF15C3E51B}" type="pres">
      <dgm:prSet presAssocID="{B9027030-2802-4399-93D4-054E2D32BA27}" presName="hierChild5" presStyleCnt="0"/>
      <dgm:spPr/>
    </dgm:pt>
    <dgm:pt modelId="{3EDBA91A-3D7B-4D6F-978B-69E5BB573A17}" type="pres">
      <dgm:prSet presAssocID="{C485CE84-A378-48F7-828D-61C8F9F8CE46}" presName="hierChild3" presStyleCnt="0"/>
      <dgm:spPr/>
    </dgm:pt>
    <dgm:pt modelId="{9EE9506E-CB49-4C1C-8AE3-C38DE0CD0103}" type="pres">
      <dgm:prSet presAssocID="{19F8A1B3-8378-495F-A3B8-E0C0D8D8D28C}" presName="Name115" presStyleLbl="parChTrans1D2" presStyleIdx="4" presStyleCnt="5"/>
      <dgm:spPr/>
      <dgm:t>
        <a:bodyPr/>
        <a:lstStyle/>
        <a:p>
          <a:endParaRPr lang="ru-RU"/>
        </a:p>
      </dgm:t>
    </dgm:pt>
    <dgm:pt modelId="{D9D4944D-6D6A-4BD3-A8CA-7D2BF6E19F00}" type="pres">
      <dgm:prSet presAssocID="{492C140F-23C9-4383-9280-43EAD025274B}" presName="hierRoot3" presStyleCnt="0">
        <dgm:presLayoutVars>
          <dgm:hierBranch val="init"/>
        </dgm:presLayoutVars>
      </dgm:prSet>
      <dgm:spPr/>
    </dgm:pt>
    <dgm:pt modelId="{C72DC6DF-AE29-400F-A310-BD0760F958A4}" type="pres">
      <dgm:prSet presAssocID="{492C140F-23C9-4383-9280-43EAD025274B}" presName="rootComposite3" presStyleCnt="0"/>
      <dgm:spPr/>
    </dgm:pt>
    <dgm:pt modelId="{BCBFAA84-C916-4921-886A-D2E5CA1FC05B}" type="pres">
      <dgm:prSet presAssocID="{492C140F-23C9-4383-9280-43EAD025274B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1D7E33-E424-49B3-9981-5501869708A2}" type="pres">
      <dgm:prSet presAssocID="{492C140F-23C9-4383-9280-43EAD025274B}" presName="rootConnector3" presStyleLbl="asst1" presStyleIdx="0" presStyleCnt="1"/>
      <dgm:spPr/>
      <dgm:t>
        <a:bodyPr/>
        <a:lstStyle/>
        <a:p>
          <a:endParaRPr lang="ru-RU"/>
        </a:p>
      </dgm:t>
    </dgm:pt>
    <dgm:pt modelId="{054D921A-A910-4D20-9BE3-32C593FA4F11}" type="pres">
      <dgm:prSet presAssocID="{492C140F-23C9-4383-9280-43EAD025274B}" presName="hierChild6" presStyleCnt="0"/>
      <dgm:spPr/>
    </dgm:pt>
    <dgm:pt modelId="{07409305-48F7-48A4-9F26-9F6F0EB12A08}" type="pres">
      <dgm:prSet presAssocID="{492C140F-23C9-4383-9280-43EAD025274B}" presName="hierChild7" presStyleCnt="0"/>
      <dgm:spPr/>
    </dgm:pt>
  </dgm:ptLst>
  <dgm:cxnLst>
    <dgm:cxn modelId="{4FC68D68-9D6A-423C-B5E1-CB0434F5C91C}" type="presOf" srcId="{B9027030-2802-4399-93D4-054E2D32BA27}" destId="{48829504-E37A-43E4-B9DD-A637D7BED95C}" srcOrd="0" destOrd="0" presId="urn:microsoft.com/office/officeart/2009/3/layout/HorizontalOrganizationChart"/>
    <dgm:cxn modelId="{C5D4A34F-4CDB-4E83-9003-0A233F9ADEA1}" type="presOf" srcId="{A4763F1B-58E9-4B6D-BD35-594032F41010}" destId="{6BF28F83-1E0C-4560-9457-54B6788D7A5C}" srcOrd="0" destOrd="0" presId="urn:microsoft.com/office/officeart/2009/3/layout/HorizontalOrganizationChart"/>
    <dgm:cxn modelId="{B805A4BD-D76B-4AA5-8306-22BF80E4DBEA}" type="presOf" srcId="{492C140F-23C9-4383-9280-43EAD025274B}" destId="{BCBFAA84-C916-4921-886A-D2E5CA1FC05B}" srcOrd="0" destOrd="0" presId="urn:microsoft.com/office/officeart/2009/3/layout/HorizontalOrganizationChart"/>
    <dgm:cxn modelId="{CB4CCC3C-10EF-486A-AEAF-D7E2F2A64FCB}" type="presOf" srcId="{492C140F-23C9-4383-9280-43EAD025274B}" destId="{551D7E33-E424-49B3-9981-5501869708A2}" srcOrd="1" destOrd="0" presId="urn:microsoft.com/office/officeart/2009/3/layout/HorizontalOrganizationChart"/>
    <dgm:cxn modelId="{C582C045-FD29-4457-B7B7-E6141DD0EC03}" type="presOf" srcId="{F339B442-9992-4D42-938E-2CD8CAFE3B34}" destId="{D4023504-D2F6-4DBC-B3AD-33DCFFBEA6DE}" srcOrd="0" destOrd="0" presId="urn:microsoft.com/office/officeart/2009/3/layout/HorizontalOrganizationChart"/>
    <dgm:cxn modelId="{75D8DD3B-A306-4C04-8FBB-984C3BD875A4}" type="presOf" srcId="{C485CE84-A378-48F7-828D-61C8F9F8CE46}" destId="{222C302A-13EC-4BA0-82B6-A66AACCFC67A}" srcOrd="1" destOrd="0" presId="urn:microsoft.com/office/officeart/2009/3/layout/HorizontalOrganizationChart"/>
    <dgm:cxn modelId="{00B0FF82-454B-4F0D-9D6E-0AD3FBA932F0}" type="presOf" srcId="{B9027030-2802-4399-93D4-054E2D32BA27}" destId="{7663F8BA-17A4-47FF-88DB-605F40D65914}" srcOrd="1" destOrd="0" presId="urn:microsoft.com/office/officeart/2009/3/layout/HorizontalOrganizationChart"/>
    <dgm:cxn modelId="{8FEFC418-19CA-4E20-8F81-5975E8CCBEB7}" srcId="{C485CE84-A378-48F7-828D-61C8F9F8CE46}" destId="{492C140F-23C9-4383-9280-43EAD025274B}" srcOrd="0" destOrd="0" parTransId="{19F8A1B3-8378-495F-A3B8-E0C0D8D8D28C}" sibTransId="{2D18A20F-699B-468B-97BA-31B0529FE1B1}"/>
    <dgm:cxn modelId="{37A8F208-4D0F-46C6-8F26-EE129DF69AA0}" srcId="{D96DF909-6944-4851-A646-D8759FFE3F07}" destId="{C485CE84-A378-48F7-828D-61C8F9F8CE46}" srcOrd="0" destOrd="0" parTransId="{DBEAD402-E13B-47A8-A5E5-EB4ABD9316FA}" sibTransId="{A4492D01-B1EC-4D75-8E82-DCFD806B4A56}"/>
    <dgm:cxn modelId="{801BBE46-9154-428F-8566-429347EDF033}" srcId="{C485CE84-A378-48F7-828D-61C8F9F8CE46}" destId="{84C9509F-B889-4315-82C9-D2F70CF88925}" srcOrd="2" destOrd="0" parTransId="{945A795D-F102-43D7-A441-82267BEE735E}" sibTransId="{A50291CC-277D-4E8F-972B-C736CFB327EC}"/>
    <dgm:cxn modelId="{0A2539B4-1056-4C85-8B0C-7BA4B9AEC253}" type="presOf" srcId="{583FD805-CE21-4C9A-8FD8-F924B916F7B2}" destId="{22FBB9D0-FE77-4348-96F6-B06B4BCDFBFA}" srcOrd="0" destOrd="0" presId="urn:microsoft.com/office/officeart/2009/3/layout/HorizontalOrganizationChart"/>
    <dgm:cxn modelId="{FB999545-EF2C-4A9B-A16E-1CE570A0E5BB}" type="presOf" srcId="{945A795D-F102-43D7-A441-82267BEE735E}" destId="{C87CF1E8-2397-4EE9-92B8-8F82FAE696AD}" srcOrd="0" destOrd="0" presId="urn:microsoft.com/office/officeart/2009/3/layout/HorizontalOrganizationChart"/>
    <dgm:cxn modelId="{9E4510B1-63A2-488C-942F-487210C466EF}" srcId="{C485CE84-A378-48F7-828D-61C8F9F8CE46}" destId="{B9027030-2802-4399-93D4-054E2D32BA27}" srcOrd="4" destOrd="0" parTransId="{F339B442-9992-4D42-938E-2CD8CAFE3B34}" sibTransId="{1A76C300-4865-4668-9105-63DC2701D05B}"/>
    <dgm:cxn modelId="{2E6CC719-4578-4590-8060-EE967D80E6D4}" type="presOf" srcId="{D96DF909-6944-4851-A646-D8759FFE3F07}" destId="{4EF6B457-738D-47EF-ABC8-67E6DB9C0356}" srcOrd="0" destOrd="0" presId="urn:microsoft.com/office/officeart/2009/3/layout/HorizontalOrganizationChart"/>
    <dgm:cxn modelId="{7A799EC1-E6A8-402D-9BA4-360E840E990E}" type="presOf" srcId="{8AA57286-8826-4C82-9BF7-C41108BD0719}" destId="{E468BC04-259B-4E42-8BD4-887BEE715B7D}" srcOrd="0" destOrd="0" presId="urn:microsoft.com/office/officeart/2009/3/layout/HorizontalOrganizationChart"/>
    <dgm:cxn modelId="{0FD99D04-8520-4B83-9163-9C111384B59A}" type="presOf" srcId="{84C9509F-B889-4315-82C9-D2F70CF88925}" destId="{0BDE68A4-9099-47A5-A8D2-94232B25B6B1}" srcOrd="0" destOrd="0" presId="urn:microsoft.com/office/officeart/2009/3/layout/HorizontalOrganizationChart"/>
    <dgm:cxn modelId="{D59EE398-9152-4ADD-8EE4-97BBD676F515}" type="presOf" srcId="{84C9509F-B889-4315-82C9-D2F70CF88925}" destId="{2D85289D-7687-467F-B202-4DD774082A97}" srcOrd="1" destOrd="0" presId="urn:microsoft.com/office/officeart/2009/3/layout/HorizontalOrganizationChart"/>
    <dgm:cxn modelId="{DA5AD8B4-8EBC-47A5-98A4-F41862EA0878}" type="presOf" srcId="{EADC7555-C4A8-47AA-BAB2-57ADBEC55E48}" destId="{C1094994-9B08-4AB5-8708-E9F71A623FE0}" srcOrd="0" destOrd="0" presId="urn:microsoft.com/office/officeart/2009/3/layout/HorizontalOrganizationChart"/>
    <dgm:cxn modelId="{5A8114C9-7722-4FB3-959D-4E0F8AA97AD5}" srcId="{C485CE84-A378-48F7-828D-61C8F9F8CE46}" destId="{8AA57286-8826-4C82-9BF7-C41108BD0719}" srcOrd="1" destOrd="0" parTransId="{A4763F1B-58E9-4B6D-BD35-594032F41010}" sibTransId="{475F8F68-2C7A-46E8-A778-016A4E47FC08}"/>
    <dgm:cxn modelId="{87EA3BB9-09FF-4DC4-AC70-0DD3DEC58668}" srcId="{C485CE84-A378-48F7-828D-61C8F9F8CE46}" destId="{EADC7555-C4A8-47AA-BAB2-57ADBEC55E48}" srcOrd="3" destOrd="0" parTransId="{583FD805-CE21-4C9A-8FD8-F924B916F7B2}" sibTransId="{78B809B5-22E0-43E8-BEB8-86CDA1F78AE5}"/>
    <dgm:cxn modelId="{2921DAE8-F808-4D48-85DF-5AD58F209C66}" type="presOf" srcId="{8AA57286-8826-4C82-9BF7-C41108BD0719}" destId="{169C8C65-54A0-4050-865A-308BE266B304}" srcOrd="1" destOrd="0" presId="urn:microsoft.com/office/officeart/2009/3/layout/HorizontalOrganizationChart"/>
    <dgm:cxn modelId="{C0AD8CDB-D5DD-4FD2-9F26-8947951B9764}" type="presOf" srcId="{19F8A1B3-8378-495F-A3B8-E0C0D8D8D28C}" destId="{9EE9506E-CB49-4C1C-8AE3-C38DE0CD0103}" srcOrd="0" destOrd="0" presId="urn:microsoft.com/office/officeart/2009/3/layout/HorizontalOrganizationChart"/>
    <dgm:cxn modelId="{C22687B1-9BEF-4F3F-B2F1-90BC87019F3D}" type="presOf" srcId="{C485CE84-A378-48F7-828D-61C8F9F8CE46}" destId="{C393ABD4-1960-4561-92F2-703DF811736C}" srcOrd="0" destOrd="0" presId="urn:microsoft.com/office/officeart/2009/3/layout/HorizontalOrganizationChart"/>
    <dgm:cxn modelId="{92ACC751-884D-4FF8-A7BE-1C01FA02C45A}" type="presOf" srcId="{EADC7555-C4A8-47AA-BAB2-57ADBEC55E48}" destId="{9C85193B-F5B5-4E5D-9EE1-F9752E0FCD7D}" srcOrd="1" destOrd="0" presId="urn:microsoft.com/office/officeart/2009/3/layout/HorizontalOrganizationChart"/>
    <dgm:cxn modelId="{3BC09DBB-3E9E-4C2A-865D-C8652D49DDD4}" type="presParOf" srcId="{4EF6B457-738D-47EF-ABC8-67E6DB9C0356}" destId="{D856B841-4BA9-48B7-8F85-D5ED4FB1ABF8}" srcOrd="0" destOrd="0" presId="urn:microsoft.com/office/officeart/2009/3/layout/HorizontalOrganizationChart"/>
    <dgm:cxn modelId="{37A9EAD8-CABF-4D44-97A3-68F61467B8CA}" type="presParOf" srcId="{D856B841-4BA9-48B7-8F85-D5ED4FB1ABF8}" destId="{1C006984-4C91-46F7-9BAB-9E26FFD8CF54}" srcOrd="0" destOrd="0" presId="urn:microsoft.com/office/officeart/2009/3/layout/HorizontalOrganizationChart"/>
    <dgm:cxn modelId="{B95A7E5A-0530-4728-9C70-42DC525E2782}" type="presParOf" srcId="{1C006984-4C91-46F7-9BAB-9E26FFD8CF54}" destId="{C393ABD4-1960-4561-92F2-703DF811736C}" srcOrd="0" destOrd="0" presId="urn:microsoft.com/office/officeart/2009/3/layout/HorizontalOrganizationChart"/>
    <dgm:cxn modelId="{F65A9552-5723-4E2A-B194-18CCA66D90AF}" type="presParOf" srcId="{1C006984-4C91-46F7-9BAB-9E26FFD8CF54}" destId="{222C302A-13EC-4BA0-82B6-A66AACCFC67A}" srcOrd="1" destOrd="0" presId="urn:microsoft.com/office/officeart/2009/3/layout/HorizontalOrganizationChart"/>
    <dgm:cxn modelId="{E8FFC1B8-06D4-4875-BE08-92CD4A19B2C1}" type="presParOf" srcId="{D856B841-4BA9-48B7-8F85-D5ED4FB1ABF8}" destId="{40D78400-58DC-4560-8DEC-1973EE95D511}" srcOrd="1" destOrd="0" presId="urn:microsoft.com/office/officeart/2009/3/layout/HorizontalOrganizationChart"/>
    <dgm:cxn modelId="{058BACDF-B91A-4552-B6CF-8EFAE57638EE}" type="presParOf" srcId="{40D78400-58DC-4560-8DEC-1973EE95D511}" destId="{6BF28F83-1E0C-4560-9457-54B6788D7A5C}" srcOrd="0" destOrd="0" presId="urn:microsoft.com/office/officeart/2009/3/layout/HorizontalOrganizationChart"/>
    <dgm:cxn modelId="{B477AEA6-71F5-4AAD-BEB1-9378CAA39399}" type="presParOf" srcId="{40D78400-58DC-4560-8DEC-1973EE95D511}" destId="{489D43FD-6F03-4F33-945B-5BA85F2DD6E7}" srcOrd="1" destOrd="0" presId="urn:microsoft.com/office/officeart/2009/3/layout/HorizontalOrganizationChart"/>
    <dgm:cxn modelId="{AB562BCF-E211-4A86-8485-9A1332338576}" type="presParOf" srcId="{489D43FD-6F03-4F33-945B-5BA85F2DD6E7}" destId="{251A3833-235F-49F7-8D88-994A256D15B7}" srcOrd="0" destOrd="0" presId="urn:microsoft.com/office/officeart/2009/3/layout/HorizontalOrganizationChart"/>
    <dgm:cxn modelId="{C425580E-F073-4C2B-8A8C-A3240CF310E6}" type="presParOf" srcId="{251A3833-235F-49F7-8D88-994A256D15B7}" destId="{E468BC04-259B-4E42-8BD4-887BEE715B7D}" srcOrd="0" destOrd="0" presId="urn:microsoft.com/office/officeart/2009/3/layout/HorizontalOrganizationChart"/>
    <dgm:cxn modelId="{874865DF-512B-426D-9044-C9DF8EEBA59C}" type="presParOf" srcId="{251A3833-235F-49F7-8D88-994A256D15B7}" destId="{169C8C65-54A0-4050-865A-308BE266B304}" srcOrd="1" destOrd="0" presId="urn:microsoft.com/office/officeart/2009/3/layout/HorizontalOrganizationChart"/>
    <dgm:cxn modelId="{9C7368A2-3487-40BC-A68D-EA14D91862CC}" type="presParOf" srcId="{489D43FD-6F03-4F33-945B-5BA85F2DD6E7}" destId="{3ADD2D61-0168-4CCB-91E9-080BB70F14F0}" srcOrd="1" destOrd="0" presId="urn:microsoft.com/office/officeart/2009/3/layout/HorizontalOrganizationChart"/>
    <dgm:cxn modelId="{6055C949-1E85-4706-8E89-B3959C6FE734}" type="presParOf" srcId="{489D43FD-6F03-4F33-945B-5BA85F2DD6E7}" destId="{E320E30C-83B6-498F-BE38-BA47EEB880E6}" srcOrd="2" destOrd="0" presId="urn:microsoft.com/office/officeart/2009/3/layout/HorizontalOrganizationChart"/>
    <dgm:cxn modelId="{4FFD8A86-C141-4577-8A8F-8C8FF9544855}" type="presParOf" srcId="{40D78400-58DC-4560-8DEC-1973EE95D511}" destId="{C87CF1E8-2397-4EE9-92B8-8F82FAE696AD}" srcOrd="2" destOrd="0" presId="urn:microsoft.com/office/officeart/2009/3/layout/HorizontalOrganizationChart"/>
    <dgm:cxn modelId="{4ED0CB3D-CD08-40D8-8BA4-F0625DAD9734}" type="presParOf" srcId="{40D78400-58DC-4560-8DEC-1973EE95D511}" destId="{6C5914B6-E320-42F4-97D6-CE8E835A2A10}" srcOrd="3" destOrd="0" presId="urn:microsoft.com/office/officeart/2009/3/layout/HorizontalOrganizationChart"/>
    <dgm:cxn modelId="{9531D167-EDD1-4686-9301-307E790D9DA4}" type="presParOf" srcId="{6C5914B6-E320-42F4-97D6-CE8E835A2A10}" destId="{881C37FE-A3C0-44F2-BDFC-3D92A80BC3DE}" srcOrd="0" destOrd="0" presId="urn:microsoft.com/office/officeart/2009/3/layout/HorizontalOrganizationChart"/>
    <dgm:cxn modelId="{B75F75BA-A6E0-47ED-9CBB-0F30F5A143D4}" type="presParOf" srcId="{881C37FE-A3C0-44F2-BDFC-3D92A80BC3DE}" destId="{0BDE68A4-9099-47A5-A8D2-94232B25B6B1}" srcOrd="0" destOrd="0" presId="urn:microsoft.com/office/officeart/2009/3/layout/HorizontalOrganizationChart"/>
    <dgm:cxn modelId="{88F6A018-C0AF-4AA3-B619-DAA118F490B9}" type="presParOf" srcId="{881C37FE-A3C0-44F2-BDFC-3D92A80BC3DE}" destId="{2D85289D-7687-467F-B202-4DD774082A97}" srcOrd="1" destOrd="0" presId="urn:microsoft.com/office/officeart/2009/3/layout/HorizontalOrganizationChart"/>
    <dgm:cxn modelId="{7B8A396F-1175-4A2E-B5F1-59DFD4D8D435}" type="presParOf" srcId="{6C5914B6-E320-42F4-97D6-CE8E835A2A10}" destId="{E46ACB2E-6824-45FF-A746-BC5FCAE868F0}" srcOrd="1" destOrd="0" presId="urn:microsoft.com/office/officeart/2009/3/layout/HorizontalOrganizationChart"/>
    <dgm:cxn modelId="{6AC15A58-61FD-4CA2-A8F9-843FDF66151E}" type="presParOf" srcId="{6C5914B6-E320-42F4-97D6-CE8E835A2A10}" destId="{AD66792D-BCD3-4A19-BFFB-4D8D5873D0B0}" srcOrd="2" destOrd="0" presId="urn:microsoft.com/office/officeart/2009/3/layout/HorizontalOrganizationChart"/>
    <dgm:cxn modelId="{65909D02-C7C4-495D-8E87-862A31A61776}" type="presParOf" srcId="{40D78400-58DC-4560-8DEC-1973EE95D511}" destId="{22FBB9D0-FE77-4348-96F6-B06B4BCDFBFA}" srcOrd="4" destOrd="0" presId="urn:microsoft.com/office/officeart/2009/3/layout/HorizontalOrganizationChart"/>
    <dgm:cxn modelId="{F9A3B114-EAE0-42EC-916D-F8BFEB5BC175}" type="presParOf" srcId="{40D78400-58DC-4560-8DEC-1973EE95D511}" destId="{793E5D2C-7D8A-48F4-B7B4-0FEAF6E47A48}" srcOrd="5" destOrd="0" presId="urn:microsoft.com/office/officeart/2009/3/layout/HorizontalOrganizationChart"/>
    <dgm:cxn modelId="{45705141-E18A-45D6-8245-D95F3D004E61}" type="presParOf" srcId="{793E5D2C-7D8A-48F4-B7B4-0FEAF6E47A48}" destId="{E3694172-44B7-4155-BB11-6F640D9F0587}" srcOrd="0" destOrd="0" presId="urn:microsoft.com/office/officeart/2009/3/layout/HorizontalOrganizationChart"/>
    <dgm:cxn modelId="{0D745F35-C170-49E8-B725-625A9F3753D3}" type="presParOf" srcId="{E3694172-44B7-4155-BB11-6F640D9F0587}" destId="{C1094994-9B08-4AB5-8708-E9F71A623FE0}" srcOrd="0" destOrd="0" presId="urn:microsoft.com/office/officeart/2009/3/layout/HorizontalOrganizationChart"/>
    <dgm:cxn modelId="{209688EC-C004-425B-9FB8-86A7DED38ED2}" type="presParOf" srcId="{E3694172-44B7-4155-BB11-6F640D9F0587}" destId="{9C85193B-F5B5-4E5D-9EE1-F9752E0FCD7D}" srcOrd="1" destOrd="0" presId="urn:microsoft.com/office/officeart/2009/3/layout/HorizontalOrganizationChart"/>
    <dgm:cxn modelId="{C1B0FAA0-7CC4-4AC5-AB31-9B90F874E946}" type="presParOf" srcId="{793E5D2C-7D8A-48F4-B7B4-0FEAF6E47A48}" destId="{90816D10-7110-4081-B99E-C83B77794A46}" srcOrd="1" destOrd="0" presId="urn:microsoft.com/office/officeart/2009/3/layout/HorizontalOrganizationChart"/>
    <dgm:cxn modelId="{B2B9374D-3853-406C-A7D0-11820C3CE597}" type="presParOf" srcId="{793E5D2C-7D8A-48F4-B7B4-0FEAF6E47A48}" destId="{CE697EE0-62BD-4DA4-BE1D-46311302FB8E}" srcOrd="2" destOrd="0" presId="urn:microsoft.com/office/officeart/2009/3/layout/HorizontalOrganizationChart"/>
    <dgm:cxn modelId="{57688FCD-926A-4375-91B3-24BCBA2BCD91}" type="presParOf" srcId="{40D78400-58DC-4560-8DEC-1973EE95D511}" destId="{D4023504-D2F6-4DBC-B3AD-33DCFFBEA6DE}" srcOrd="6" destOrd="0" presId="urn:microsoft.com/office/officeart/2009/3/layout/HorizontalOrganizationChart"/>
    <dgm:cxn modelId="{251DC827-81FD-4640-8A54-56570C883ED9}" type="presParOf" srcId="{40D78400-58DC-4560-8DEC-1973EE95D511}" destId="{9E44576B-5BE0-420D-B41B-4E4776E0C131}" srcOrd="7" destOrd="0" presId="urn:microsoft.com/office/officeart/2009/3/layout/HorizontalOrganizationChart"/>
    <dgm:cxn modelId="{62D31F3D-024F-4946-8917-A452322EFD89}" type="presParOf" srcId="{9E44576B-5BE0-420D-B41B-4E4776E0C131}" destId="{767DE648-93D2-4CA1-A1EE-983E7E7CBB97}" srcOrd="0" destOrd="0" presId="urn:microsoft.com/office/officeart/2009/3/layout/HorizontalOrganizationChart"/>
    <dgm:cxn modelId="{A60BB3AF-6678-4D56-B309-5B42E6D4D991}" type="presParOf" srcId="{767DE648-93D2-4CA1-A1EE-983E7E7CBB97}" destId="{48829504-E37A-43E4-B9DD-A637D7BED95C}" srcOrd="0" destOrd="0" presId="urn:microsoft.com/office/officeart/2009/3/layout/HorizontalOrganizationChart"/>
    <dgm:cxn modelId="{E1305891-870F-4A42-A8EA-099DBAFB77A0}" type="presParOf" srcId="{767DE648-93D2-4CA1-A1EE-983E7E7CBB97}" destId="{7663F8BA-17A4-47FF-88DB-605F40D65914}" srcOrd="1" destOrd="0" presId="urn:microsoft.com/office/officeart/2009/3/layout/HorizontalOrganizationChart"/>
    <dgm:cxn modelId="{1ABD2FD9-9D49-49CB-9044-A3EF513B45A3}" type="presParOf" srcId="{9E44576B-5BE0-420D-B41B-4E4776E0C131}" destId="{1137DDA5-334C-4446-9DC7-99BB1E06EC53}" srcOrd="1" destOrd="0" presId="urn:microsoft.com/office/officeart/2009/3/layout/HorizontalOrganizationChart"/>
    <dgm:cxn modelId="{0360FF74-4958-4857-B8A8-41496C8EF13A}" type="presParOf" srcId="{9E44576B-5BE0-420D-B41B-4E4776E0C131}" destId="{88457F5D-2D6B-40F8-933A-04AF15C3E51B}" srcOrd="2" destOrd="0" presId="urn:microsoft.com/office/officeart/2009/3/layout/HorizontalOrganizationChart"/>
    <dgm:cxn modelId="{5DA30157-E39E-47C9-ACFD-9B1193315436}" type="presParOf" srcId="{D856B841-4BA9-48B7-8F85-D5ED4FB1ABF8}" destId="{3EDBA91A-3D7B-4D6F-978B-69E5BB573A17}" srcOrd="2" destOrd="0" presId="urn:microsoft.com/office/officeart/2009/3/layout/HorizontalOrganizationChart"/>
    <dgm:cxn modelId="{F2970B8E-B600-4F42-8525-00D86CEF41FA}" type="presParOf" srcId="{3EDBA91A-3D7B-4D6F-978B-69E5BB573A17}" destId="{9EE9506E-CB49-4C1C-8AE3-C38DE0CD0103}" srcOrd="0" destOrd="0" presId="urn:microsoft.com/office/officeart/2009/3/layout/HorizontalOrganizationChart"/>
    <dgm:cxn modelId="{C3ED3A6F-5CAB-468F-8DA8-70C5C2F7D9D4}" type="presParOf" srcId="{3EDBA91A-3D7B-4D6F-978B-69E5BB573A17}" destId="{D9D4944D-6D6A-4BD3-A8CA-7D2BF6E19F00}" srcOrd="1" destOrd="0" presId="urn:microsoft.com/office/officeart/2009/3/layout/HorizontalOrganizationChart"/>
    <dgm:cxn modelId="{6DC433DF-A479-4349-AD3F-0CB4AA0930E8}" type="presParOf" srcId="{D9D4944D-6D6A-4BD3-A8CA-7D2BF6E19F00}" destId="{C72DC6DF-AE29-400F-A310-BD0760F958A4}" srcOrd="0" destOrd="0" presId="urn:microsoft.com/office/officeart/2009/3/layout/HorizontalOrganizationChart"/>
    <dgm:cxn modelId="{ACA02415-DF7E-4F32-AB21-AF4E4462F862}" type="presParOf" srcId="{C72DC6DF-AE29-400F-A310-BD0760F958A4}" destId="{BCBFAA84-C916-4921-886A-D2E5CA1FC05B}" srcOrd="0" destOrd="0" presId="urn:microsoft.com/office/officeart/2009/3/layout/HorizontalOrganizationChart"/>
    <dgm:cxn modelId="{707CCADD-67FF-4549-A615-C02BE9D13713}" type="presParOf" srcId="{C72DC6DF-AE29-400F-A310-BD0760F958A4}" destId="{551D7E33-E424-49B3-9981-5501869708A2}" srcOrd="1" destOrd="0" presId="urn:microsoft.com/office/officeart/2009/3/layout/HorizontalOrganizationChart"/>
    <dgm:cxn modelId="{50D8BA05-27E0-4930-AA46-CDF1BF25C7B5}" type="presParOf" srcId="{D9D4944D-6D6A-4BD3-A8CA-7D2BF6E19F00}" destId="{054D921A-A910-4D20-9BE3-32C593FA4F11}" srcOrd="1" destOrd="0" presId="urn:microsoft.com/office/officeart/2009/3/layout/HorizontalOrganizationChart"/>
    <dgm:cxn modelId="{53330E09-4BA9-4FCB-81D6-08221C7E8E9D}" type="presParOf" srcId="{D9D4944D-6D6A-4BD3-A8CA-7D2BF6E19F00}" destId="{07409305-48F7-48A4-9F26-9F6F0EB12A08}" srcOrd="2" destOrd="0" presId="urn:microsoft.com/office/officeart/2009/3/layout/HorizontalOrganizationChar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0.86841</cdr:x>
      <cdr:y>0.02941</cdr:y>
    </cdr:from>
    <cdr:to>
      <cdr:x>1</cdr:x>
      <cdr:y>0.19426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357452" y="54508"/>
          <a:ext cx="357224" cy="3055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baseline="0" dirty="0">
              <a:latin typeface="Times New Roman" pitchFamily="18" charset="0"/>
              <a:cs typeface="Times New Roman" pitchFamily="18" charset="0"/>
            </a:rPr>
            <a:t> </a:t>
          </a:r>
          <a:endParaRPr lang="ru-RU" sz="1400" b="1" baseline="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0.90411</cdr:x>
      <cdr:y>0.0303</cdr:y>
    </cdr:from>
    <cdr:to>
      <cdr:x>0.99741</cdr:x>
      <cdr:y>0.12647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714644" y="71438"/>
          <a:ext cx="280140" cy="2267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100" b="1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baseline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а</a:t>
          </a:r>
          <a:endParaRPr lang="ru-RU" sz="1400" b="1" baseline="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0.9067</cdr:x>
      <cdr:y>0.90383</cdr:y>
    </cdr:from>
    <cdr:to>
      <cdr:x>1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48272" y="2016224"/>
          <a:ext cx="235142" cy="18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100" b="1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baseline="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б</a:t>
          </a:r>
          <a:endParaRPr lang="ru-RU" sz="1400" b="1" baseline="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0.01738</cdr:x>
      <cdr:y>0.02947</cdr:y>
    </cdr:from>
    <cdr:to>
      <cdr:x>0.06951</cdr:x>
      <cdr:y>0.15909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" y="72008"/>
          <a:ext cx="215957" cy="3167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C00000"/>
              </a:solidFill>
            </a:rPr>
            <a:t>а</a:t>
          </a:r>
          <a:endParaRPr lang="ru-RU" sz="1400" b="1" dirty="0">
            <a:solidFill>
              <a:srgbClr val="C0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0.22807</cdr:x>
      <cdr:y>0.24324</cdr:y>
    </cdr:from>
    <cdr:to>
      <cdr:x>0.92982</cdr:x>
      <cdr:y>0.24384</cdr:y>
    </cdr:to>
    <cdr:sp macro="" textlink="">
      <cdr:nvSpPr>
        <cdr:cNvPr id="3" name="Прямая соединительная линия 2"/>
        <cdr:cNvSpPr/>
      </cdr:nvSpPr>
      <cdr:spPr>
        <a:xfrm xmlns:a="http://schemas.openxmlformats.org/drawingml/2006/main">
          <a:off x="928694" y="642942"/>
          <a:ext cx="2857520" cy="1588"/>
        </a:xfrm>
        <a:prstGeom xmlns:a="http://schemas.openxmlformats.org/drawingml/2006/main" prst="line">
          <a:avLst/>
        </a:prstGeom>
        <a:ln xmlns:a="http://schemas.openxmlformats.org/drawingml/2006/main" cap="rnd"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</cdr:y>
    </cdr:from>
    <cdr:to>
      <cdr:x>0.08574</cdr:x>
      <cdr:y>0.14815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28803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C00000"/>
              </a:solidFill>
            </a:rPr>
            <a:t>б</a:t>
          </a:r>
          <a:endParaRPr lang="ru-RU" sz="1400" b="1" dirty="0">
            <a:solidFill>
              <a:srgbClr val="C0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EFF56FDF-060C-4485-95DC-8FADBD03F122}" type="datetimeFigureOut">
              <a:rPr lang="en-US"/>
              <a:pPr>
                <a:defRPr/>
              </a:pPr>
              <a:t>3/5/2022</a:t>
            </a:fld>
            <a:endParaRPr lang="en-US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2E6C64-6AE1-4F07-84F8-74E383BDC6A1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C3C49E8-3E2F-4BB7-9DCB-0D02E340EAFB}" type="datetimeFigureOut">
              <a:rPr lang="en-US"/>
              <a:pPr>
                <a:defRPr/>
              </a:pPr>
              <a:t>3/5/2022</a:t>
            </a:fld>
            <a:endParaRPr lang="en-US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2B25CF2-9E37-4EDB-8A0B-DF5E4B7C280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S PGothic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S PGothic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S PGothic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S PGothic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S PGothic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140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F58886C-68DE-4AC3-9AE0-28C8A0E37C92}" type="slidenum">
              <a:rPr lang="ru-RU" smtClean="0">
                <a:solidFill>
                  <a:srgbClr val="000000"/>
                </a:solidFill>
              </a:rPr>
              <a:pPr/>
              <a:t>10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038E23-21AE-45DB-9B29-1BB7A6B6287C}" type="slidenum">
              <a:rPr lang="ru-RU" altLang="ru-RU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ru-RU" alt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50AFFE-42AB-4876-B6B2-2A62FDA7EADB}" type="slidenum">
              <a:rPr lang="ru-RU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11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F711CA-4517-4548-9CB4-093EBBB34952}" type="slidenum">
              <a:rPr lang="en-GB" smtClean="0">
                <a:solidFill>
                  <a:srgbClr val="000000"/>
                </a:solidFill>
              </a:rPr>
              <a:pPr/>
              <a:t>13</a:t>
            </a:fld>
            <a:endParaRPr lang="en-GB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cs typeface="+mn-cs"/>
              </a:rPr>
              <a:t>Представлена формулировка результата, затем, слева и справа, 2 рисунка, иллюстрирующие 2 ситуации -</a:t>
            </a:r>
          </a:p>
          <a:p>
            <a:pPr>
              <a:defRPr/>
            </a:pPr>
            <a:r>
              <a:rPr lang="ru-RU" dirty="0" smtClean="0">
                <a:cs typeface="+mn-cs"/>
              </a:rPr>
              <a:t>(1) типичное расположение, омега 3, первой двойной связи в </a:t>
            </a:r>
            <a:r>
              <a:rPr lang="ru-RU" dirty="0" err="1" smtClean="0">
                <a:cs typeface="+mn-cs"/>
              </a:rPr>
              <a:t>жирнокислотной</a:t>
            </a:r>
            <a:r>
              <a:rPr lang="ru-RU" dirty="0" smtClean="0">
                <a:cs typeface="+mn-cs"/>
              </a:rPr>
              <a:t> цепи липидов и</a:t>
            </a:r>
          </a:p>
          <a:p>
            <a:pPr>
              <a:defRPr/>
            </a:pPr>
            <a:r>
              <a:rPr lang="ru-RU" dirty="0" smtClean="0">
                <a:cs typeface="+mn-cs"/>
              </a:rPr>
              <a:t>(2) типичная ситуация двойных связей в полиненасыщенной цепи (они являются </a:t>
            </a:r>
            <a:r>
              <a:rPr lang="ru-RU" dirty="0" err="1" smtClean="0">
                <a:cs typeface="+mn-cs"/>
              </a:rPr>
              <a:t>метиленпрерывающимися</a:t>
            </a:r>
            <a:r>
              <a:rPr lang="ru-RU" dirty="0" smtClean="0">
                <a:cs typeface="+mn-cs"/>
              </a:rPr>
              <a:t>).</a:t>
            </a:r>
          </a:p>
          <a:p>
            <a:pPr>
              <a:defRPr/>
            </a:pPr>
            <a:r>
              <a:rPr lang="ru-RU" dirty="0" smtClean="0">
                <a:cs typeface="+mn-cs"/>
              </a:rPr>
              <a:t>В центре в красном овале - тетраэдрические и </a:t>
            </a:r>
            <a:r>
              <a:rPr lang="ru-RU" dirty="0" err="1" smtClean="0">
                <a:cs typeface="+mn-cs"/>
              </a:rPr>
              <a:t>тетракоординированные</a:t>
            </a:r>
            <a:r>
              <a:rPr lang="ru-RU" dirty="0" smtClean="0">
                <a:cs typeface="+mn-cs"/>
              </a:rPr>
              <a:t> фрагменты расположения атомов, высокая симметрия которых нами строго установлена. Существование этих "идеальных прототипов" (которые мы нашли) есть обоснование того, что в самоорганизующейся системе - </a:t>
            </a:r>
            <a:r>
              <a:rPr lang="ru-RU" dirty="0" err="1" smtClean="0">
                <a:cs typeface="+mn-cs"/>
              </a:rPr>
              <a:t>биомембране</a:t>
            </a:r>
            <a:r>
              <a:rPr lang="ru-RU" dirty="0" smtClean="0">
                <a:cs typeface="+mn-cs"/>
              </a:rPr>
              <a:t> - в цепях липидов формируются особенности строения, которые приведены выше.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129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69EE195-37FF-4D2B-94EE-7561F41DD4BC}" type="slidenum">
              <a:rPr lang="ru-RU" smtClean="0">
                <a:solidFill>
                  <a:srgbClr val="000000"/>
                </a:solidFill>
              </a:rPr>
              <a:pPr/>
              <a:t>18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E03D3-CB4D-44F7-BB79-BFEC05543856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D6A0F-E77F-409F-978A-CA65163AC7B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999B9-E42D-4FDD-A0E3-9710372CC419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4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E7FBC-F8CD-4658-B319-E61D6CB06C8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B38F3-FBE8-4217-918B-00CC1D18BCD4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3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AF926-ABB5-4B48-AB74-D1F8710F790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/>
          </a:p>
        </p:txBody>
      </p:sp>
      <p:sp>
        <p:nvSpPr>
          <p:cNvPr id="5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B8B98-42C6-43F0-9864-46EC87F8ADBD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6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55492-3565-45EF-9C48-E6CBE2F4BDF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863AC-1F93-47EB-A2A5-6344C1709466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2FF2B-C472-4177-B571-4BDEAA80EF6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/>
          </a:p>
        </p:txBody>
      </p:sp>
      <p:sp>
        <p:nvSpPr>
          <p:cNvPr id="5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C57DB-93F7-49DC-85BE-3F05A747144B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6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BF999-7048-4D03-8239-1E6E9BE0B38E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8775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7D236-F6EF-4F30-B7B5-B8BAC42303B4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EAA92-3FE0-4698-9941-E2D60A28AFA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58775"/>
            <a:ext cx="8229600" cy="57673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3CCD9-71EB-465E-A2F6-F6B84284E198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4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10DCF-01FF-40A9-BFF6-8126DD45DBB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8775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3F923-D275-45F0-B483-3A94AB00B9A9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CC0E4-CC64-431F-99F1-B020A42E8FC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DE7E9-8628-47BA-AB2D-918B3BD52120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5" name="Rectangl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91B1C-187E-400F-BFDA-8E45CE15CACD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817E33E-9D78-486C-957B-317211960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B74899E-4991-412F-84D2-28E3FFE27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3E48F5C-7FE8-4E03-984E-A8CBBB754A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2EE6103-AB22-4C01-AF01-870677E9EB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99708FB-7133-4666-BB6A-B2CE9B732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D409184-289A-4990-AF30-A90DB5A67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141405-EDAB-4B76-9C29-55399CB83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151F1BF-1B7E-41D7-B061-53450ADEE9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AA11BC3-8908-4893-829B-B8D3ADECE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974AF3C-942B-439D-B1F4-852551329D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340FD9C-47E6-41FE-A2BF-2D2625EA90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44BD850-89E0-483E-A2A2-B49DBC8E46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2BDD7DF-8D9B-4411-80AC-C74409FDD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8D3077A-2DEC-423F-BA0A-4A405D5BCC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AA31F8F-7C61-4F92-A8EE-6B3C7F31C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7274B3C-1A9F-4700-AC55-5420DF9CD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270A574-D159-40A8-8C9A-71CFE705A4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1B15DC2-5A2A-4AFF-8762-3BA3CB609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B68B971-B083-4332-9916-CC81F8C11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66A763D-7722-48CB-9932-2B78B398F5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40706A9-B088-4A39-A824-AB8A39020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9FF8DA-F451-4AF4-8B65-2013F6D2DA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34C4EC-684A-46AA-B429-FFCA65BE82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9D5B175-B390-4897-BE43-3E2A6E2F0E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918A854-10B9-42D8-9531-2F879EF50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AB1CC35-C61B-47C5-B16A-2C0BDDBF376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ADD86E-2BE3-46ED-BE4C-6E36F21862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D441009-A93E-4E5A-AD00-53306165EB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79594F0-70BD-4D8A-8ADD-F5001247DA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9CF417-0D61-418D-B64A-D5847CE5EEB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FEC5C13-7F5A-42C1-96C4-E44A7457CA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7ED84DF-6358-4996-AE8B-E84013109C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GB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524D62-0051-4ECB-B5C5-F8CF53DE0D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/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08C3A-C7A9-4509-8BE2-382E9DF27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F18AD-023C-4810-838E-ED2576EA01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A9C4B-BBA3-465C-848D-B92EC0E283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4612E-C61A-40BF-88F3-55331176D4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/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/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98068-09F5-41C3-890D-B87B78D2E7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E00C6-BBBC-43EA-968B-DCD3BE2A7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134E8-4F6E-421C-BC4B-8D6D7A970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40DB8-1EFA-4F1B-BF5E-36BB6FBCB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/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/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F2AA0-DD05-4062-9D9C-485808702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137BE-89E2-4062-A362-225DC1361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/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/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4B74D-3045-4B3C-858F-93F4394B4B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112F06C-5ED9-4EEF-BADB-DDD463421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D63B8F-EE66-445F-8AEE-15222A0A2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B932923-1EE9-45C2-B47D-8DF0F5707F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BDD29AD-4A37-430F-A1DD-1A1230C843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27CD86A-44CF-4A77-9DBC-510C7D397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88E0B51-3EAD-4AD9-B70D-AFB1CF4C1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666CC54-A04A-4066-80A0-35A1FB60B9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C83D58B-8619-472F-87A7-0AFE66CF9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9A019B0-CC18-4491-8F7A-55A647D28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281DEAC-DACE-4838-9B2E-9D35A25317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D96C0C-27E7-43DF-B5C6-A2D238C5E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FFF3A61-FD4A-4191-B9BE-F0AB18BCFC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C9ABE98-B870-480B-92FE-8820DFDE1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A3E3800-E20D-436B-84AD-32B4B6CE44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1E708BD-A46B-429B-A0CB-004D6CA9E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B6B693-EBCA-44CB-A854-D525A2A53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1555B76-0D11-438A-AD85-A5CDA5344F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DE5B366-382F-4107-91CD-7A65DD922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E10CFC1-EF54-4CAC-AECB-32C0C1A7E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F727A1B-444B-4BD8-B1BE-F69761554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46C722E-F5CA-452F-8C4B-8BAA85793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60823F7-C706-41E9-A242-D84316EF91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3E2048-902F-4719-A844-4D77BB498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68A9857-5FCD-41E4-ABA5-9D3345EB0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1BEB10E-462A-460C-B79A-61ED115A6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1507177-9054-494D-AE57-BCBCDB0AB4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11A0E64-70C6-48A7-94D3-8FA19D6191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39D8C6E-E576-4B9F-A2C4-65F1742B5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B861756-39DF-45A6-9D3E-66D441AEF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B8BFD6A-C1EF-4C21-AA0E-D27C7B86D7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2221F37-7180-42BC-95B0-ED6FC8ECAF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4D3CE48-3339-434E-949B-EAD5A6DB8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D5BF2AA-C699-4FDE-82D4-AE9E64DAE1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5.pn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mage6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30"/>
          <p:cNvSpPr>
            <a:spLocks noGrp="1"/>
          </p:cNvSpPr>
          <p:nvPr>
            <p:ph type="title"/>
          </p:nvPr>
        </p:nvSpPr>
        <p:spPr bwMode="auto">
          <a:xfrm>
            <a:off x="457200" y="358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029" name="Rectangle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AC2B0BB0-1657-4165-A47E-49EA5A699285}" type="datetime1">
              <a:rPr lang="en-US"/>
              <a:pPr>
                <a:defRPr/>
              </a:pPr>
              <a:t>3/5/2022</a:t>
            </a:fld>
            <a:endParaRPr lang="en-US" dirty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Corbel" panose="020B0503020204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57EC73-61F8-41AC-B1EF-83B821E8699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9" r:id="rId1"/>
    <p:sldLayoutId id="2147485150" r:id="rId2"/>
    <p:sldLayoutId id="2147485151" r:id="rId3"/>
    <p:sldLayoutId id="2147485152" r:id="rId4"/>
    <p:sldLayoutId id="2147485153" r:id="rId5"/>
    <p:sldLayoutId id="2147485154" r:id="rId6"/>
    <p:sldLayoutId id="2147485155" r:id="rId7"/>
    <p:sldLayoutId id="2147485156" r:id="rId8"/>
    <p:sldLayoutId id="2147485157" r:id="rId9"/>
    <p:sldLayoutId id="2147485158" r:id="rId10"/>
  </p:sldLayoutIdLst>
  <p:hf hdr="0" ftr="0" dt="0"/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rbel" pitchFamily="34" charset="0"/>
        </a:defRPr>
      </a:lvl9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>
        <a:buChar char="•"/>
        <a:defRPr sz="2000"/>
      </a:lvl6pPr>
      <a:lvl7pPr marL="2971800" indent="-228600">
        <a:buChar char="•"/>
        <a:defRPr sz="2000"/>
      </a:lvl7pPr>
      <a:lvl8pPr marL="3429000" indent="-228600">
        <a:buChar char="•"/>
        <a:defRPr sz="2000"/>
      </a:lvl8pPr>
      <a:lvl9pPr marL="3886200" indent="-228600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/>
      <a:lvl2pPr marL="457200"/>
      <a:lvl3pPr marL="914400"/>
      <a:lvl4pPr marL="1371600"/>
      <a:lvl5pPr marL="1828800"/>
      <a:lvl6pPr marL="2286000"/>
      <a:lvl7pPr marL="2743200"/>
      <a:lvl8pPr marL="3200400"/>
      <a:lvl9pPr marL="3657600"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7DCEEDBE-3394-451F-8ED7-1C3CFC0E4589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4FF273F-3267-4AB1-9539-D7304CA6C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9" r:id="rId1"/>
    <p:sldLayoutId id="2147485160" r:id="rId2"/>
    <p:sldLayoutId id="2147485161" r:id="rId3"/>
    <p:sldLayoutId id="2147485162" r:id="rId4"/>
    <p:sldLayoutId id="2147485163" r:id="rId5"/>
    <p:sldLayoutId id="2147485164" r:id="rId6"/>
    <p:sldLayoutId id="2147485165" r:id="rId7"/>
    <p:sldLayoutId id="2147485166" r:id="rId8"/>
    <p:sldLayoutId id="2147485167" r:id="rId9"/>
    <p:sldLayoutId id="2147485168" r:id="rId10"/>
    <p:sldLayoutId id="214748516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C4363D7A-9305-4071-91C4-6AFF602BCB0C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FEDD88D-DE2B-45E1-832C-0A5185BC1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81" r:id="rId1"/>
    <p:sldLayoutId id="2147485182" r:id="rId2"/>
    <p:sldLayoutId id="2147485183" r:id="rId3"/>
    <p:sldLayoutId id="2147485184" r:id="rId4"/>
    <p:sldLayoutId id="2147485185" r:id="rId5"/>
    <p:sldLayoutId id="2147485186" r:id="rId6"/>
    <p:sldLayoutId id="2147485187" r:id="rId7"/>
    <p:sldLayoutId id="2147485188" r:id="rId8"/>
    <p:sldLayoutId id="2147485189" r:id="rId9"/>
    <p:sldLayoutId id="2147485190" r:id="rId10"/>
    <p:sldLayoutId id="21474851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GB" smtClean="0"/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GB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30655584-9006-4C99-AAEE-E37983ECCC47}" type="datetimeFigureOut">
              <a:rPr lang="en-US"/>
              <a:pPr>
                <a:defRPr/>
              </a:pPr>
              <a:t>3/5/2022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AF227993-74B7-40F7-A57F-CC6A9C65308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2" r:id="rId1"/>
    <p:sldLayoutId id="2147485203" r:id="rId2"/>
    <p:sldLayoutId id="2147485204" r:id="rId3"/>
    <p:sldLayoutId id="2147485205" r:id="rId4"/>
    <p:sldLayoutId id="2147485206" r:id="rId5"/>
    <p:sldLayoutId id="2147485207" r:id="rId6"/>
    <p:sldLayoutId id="2147485208" r:id="rId7"/>
    <p:sldLayoutId id="2147485209" r:id="rId8"/>
    <p:sldLayoutId id="2147485210" r:id="rId9"/>
    <p:sldLayoutId id="2147485211" r:id="rId10"/>
    <p:sldLayoutId id="21474852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C62632-0F5D-4DF0-9CA2-F5DE6B6E0B24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159EE0-EC9D-477A-AC74-827EDFCDA2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38" r:id="rId1"/>
    <p:sldLayoutId id="2147485139" r:id="rId2"/>
    <p:sldLayoutId id="2147485140" r:id="rId3"/>
    <p:sldLayoutId id="2147485141" r:id="rId4"/>
    <p:sldLayoutId id="2147485142" r:id="rId5"/>
    <p:sldLayoutId id="2147485143" r:id="rId6"/>
    <p:sldLayoutId id="2147485144" r:id="rId7"/>
    <p:sldLayoutId id="2147485145" r:id="rId8"/>
    <p:sldLayoutId id="2147485146" r:id="rId9"/>
    <p:sldLayoutId id="2147485147" r:id="rId10"/>
    <p:sldLayoutId id="214748514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1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1ED27BC-E400-48B0-8E7D-4ABA962FF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24" r:id="rId1"/>
    <p:sldLayoutId id="2147485225" r:id="rId2"/>
    <p:sldLayoutId id="2147485226" r:id="rId3"/>
    <p:sldLayoutId id="2147485227" r:id="rId4"/>
    <p:sldLayoutId id="2147485228" r:id="rId5"/>
    <p:sldLayoutId id="2147485229" r:id="rId6"/>
    <p:sldLayoutId id="2147485230" r:id="rId7"/>
    <p:sldLayoutId id="2147485231" r:id="rId8"/>
    <p:sldLayoutId id="2147485232" r:id="rId9"/>
    <p:sldLayoutId id="2147485233" r:id="rId10"/>
    <p:sldLayoutId id="21474852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B10CFD1B-A5DA-4C5F-923C-A8F17155C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35" r:id="rId1"/>
    <p:sldLayoutId id="2147485236" r:id="rId2"/>
    <p:sldLayoutId id="2147485237" r:id="rId3"/>
    <p:sldLayoutId id="2147485238" r:id="rId4"/>
    <p:sldLayoutId id="2147485239" r:id="rId5"/>
    <p:sldLayoutId id="2147485240" r:id="rId6"/>
    <p:sldLayoutId id="2147485241" r:id="rId7"/>
    <p:sldLayoutId id="2147485242" r:id="rId8"/>
    <p:sldLayoutId id="2147485243" r:id="rId9"/>
    <p:sldLayoutId id="2147485244" r:id="rId10"/>
    <p:sldLayoutId id="21474852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pPr>
                <a:defRPr/>
              </a:pPr>
              <a:t>05.03.2022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10E0AB14-6C2B-45E3-AFDA-D50423AB97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56" r:id="rId1"/>
    <p:sldLayoutId id="2147485257" r:id="rId2"/>
    <p:sldLayoutId id="2147485258" r:id="rId3"/>
    <p:sldLayoutId id="2147485259" r:id="rId4"/>
    <p:sldLayoutId id="2147485260" r:id="rId5"/>
    <p:sldLayoutId id="2147485261" r:id="rId6"/>
    <p:sldLayoutId id="2147485262" r:id="rId7"/>
    <p:sldLayoutId id="2147485263" r:id="rId8"/>
    <p:sldLayoutId id="2147485264" r:id="rId9"/>
    <p:sldLayoutId id="2147485265" r:id="rId10"/>
    <p:sldLayoutId id="214748526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9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0.jpe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1857/S0002332920010166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oleObject" Target="../embeddings/_____Microsoft_Office_Excel_97-20031.xls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7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0.png"/><Relationship Id="rId5" Type="http://schemas.openxmlformats.org/officeDocument/2006/relationships/oleObject" Target="../embeddings/_____Microsoft_Office_Excel_97-20033.xls"/><Relationship Id="rId4" Type="http://schemas.openxmlformats.org/officeDocument/2006/relationships/oleObject" Target="../embeddings/_____Microsoft_Office_Excel_97-20032.xls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7.jpeg"/><Relationship Id="rId2" Type="http://schemas.openxmlformats.org/officeDocument/2006/relationships/slideLayout" Target="../slideLayouts/slideLayout6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6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AutoShape 8" descr="data:image/jpeg;base64,/9j/4AAQSkZJRgABAQAAAQABAAD/2wCEAAkGBxQTEBUUEhQUFBUWFxcVFhUVFRQVFxUUFBUWFhcUFBQYHCggGBolHBQUITEhJSkrLy4uFx8zODUsNygtLisBCgoKDg0OGhAQGywkHyQuLCwsLCwsLCwsLC8sLCwsLCwsLCw0LCwsLCwsLCwsLCwsLCwsLCwsLCwsLCwsLCwsLP/AABEIAJMBWAMBIgACEQEDEQH/xAAcAAABBQEBAQAAAAAAAAAAAAAAAgMEBQYBBwj/xABIEAABAwIDBAcDCQUGBQUAAAABAAIRAwQFEiExQVGBBhMiYXGRoTKxwQcUQlJicoLR4SMzQ5LwJFNjosLxFXODstIWNFSTs//EABoBAAIDAQEAAAAAAAAAAAAAAAACAQMEBQb/xAAyEQACAgECAwUIAQQDAAAAAAAAAQIRAyExBBJREzJBcYEFFCJhkbHB8KE0QnLRIzNS/9oADAMBAAIRAxEAPwD1EhJITxCSQtBiGoSmlKhcIUgKSajJQE4CoAjBkJ1jk4Wpl9NBA7CITbKnFPBAyEwiEqEitUDRJngANpJ2NA3koCjsJqpcMaYc9rTwLgD5EqJeWb3iari1v92xxaPxvGrj4QPeoLPm1MQKdMfhCFqTVbl4xwIkEEcQZHmlQsBitSnnDrb9lUJAlhyA6/S3EK6wDpGXVOouI6wHK17YyvI3GNAfQp3B1ZXzq6NLCIS4XISD0JhEJUIKAoTCITTq4lc68IAehIqUg4Q4AjgQCPIpxpldhAUUd50UtKntUGA8WSw/5YVTcfJ3bH2X1Wc2uHqFsoUJuKUjcG3Dv2gbmIgxEAxm2TDgY71ZHLNbNlUsON7pGMrfJsPo1z+Jn5FQavyc3A9irSd4h7T6Ar06EQnXFZOoj4TF0PPrrotcVKR65rDVYPbY6TUA7iAc/LUd+3Jtw8drSocvtZWgx3wDIHLRe2ws30m6Mdceut3dVXGsgwHkcSNju/z4q/Fxb7svqZs3BJPmh6r8r5/c8xYaHGofAR/pTzTR3MefEx8QrB2OMbUNPErXM8aGo0dXWHe7KQH+PvVzY4Fh91rbXTgT9AlhcO7I4B3qr3m5e9fpqilcM5dyvXRmZ62nupt5u/UrhuhubTHg2fgFr6/yfBoJ68wP8OT6OSrfoCwtDnVnxEwGNB9SVHvGLqyPdc3RGNN2eMeDQPzTT67vrHzA9wXoeG9DbRwJ/avgx2nADZ9gBWbrGxtRmc2hSj6Ty2fNxlK+LgtEmx48FkespJHl1rh9Wr+7ZUf93MR57FcWvQW5f7QbTn675I5NlX+J/KRa09KQfWI07Iys/mO7wCx+KdPrut2WEUWnSKYlx7s518oQsuaWySG93ww7zbNGOjPUDNd35ZADW5P2ZyjZAJJJ5KLcV2g/2e7uiOLnBoHeCdvMKtwnolXqRVuCWB2vbOaq4cYOwd7jyWyw+yo0YyMDnD6T5eeQGgVUp/O3/BfCC6Uv5Kqhd1mxmr3VQ7mzTY134nNnyUPFOkt2BlAFIcXZnOP/AFD2T/KtbXqOeMrgSOGUAe5QK2GGIaDB+i6C31UQcL+JBk56qDr9+epjW41Wj9oHuG9zHvZzzUzA5tQrq6wFhOgNJ3m3y/JC0qOF/rMjycQtN/p+T0eEQnCFyFyDs0N5VwhOZVzKpshobypKdISSFIrONcnEyQhr0UCkKqUZTIcW7dilMelOYCovqTXQQxwOxNWYz1nu3UoY377hmeeTS0c3Lj6Bbq1NdF6mZtedouKkju0A9Ah7DRfxJMlXzZ0CzeKYU6C7QDvK1F5XFMhx2CV4/hXygtdeVDckmmXuFIE9hpktb1g3tIOvDQpsKbegZaS1Ha99S65tIPDnuOUBuuqdq2usbxv8E3Sdb18UpuZRNJ1MPfDcuQ5GOOY9x3R3K1FFbOVp0zn5JpJNG0wC7NW3a53tDsuPFzd/MQeasIVL0TbFN4+0P+0for2FjnpJo24nzQTEQmrkwFIhN1qchKmO0VMFdyqT1C6aKeyrUXaKTCboU4T8JGy1LQRCb+btzZ8rc8Zc0DNHCdsJ+EQosmhEIhLhEIsKEQoFa+e24bT6o9WW5jVnstOuh0jcN+8JWNG4DB82axz8wnPsywdnOOU7VF6SWguLZ1IEiS05gJbLXB0OE6tMQU8VZXN0KxvAbe8pxVaHadmo09ps72uHu2Ly7pB8mlzRJdQiuzaANKg8W7DyK9R6L2baFuKYfmgucdMoaXkmGtnRvBWT7lg2uHv9yeOWUHS2FeNTVnz0zGb22OTrq9Ij6LnOEfhcpf8A65v/AP5L/wCWn/4r269fQqCKjBUH2mg/9yorjAcPJ1tKfKW+4rQs0XvH7FLhJbM8iuOk928Q64qxwDso/wAsKLa2lWs7sNfUJ2kAu8yvZqGA2ucCjbUQds5MxHN0wrsYeym2XHk2APABS88Y7IhYpS3Z5Pg/QStUINUimOA7TvTQea3+C9GqFqJYzPU+s6DHfJ+CuLamXGB/sFP+ZN7/ADVGTM5aMuhhUdUVLrdzjJAnidV0WruLfM/krX5m3vR8zb3pO0J7IrPmTvrDzKBYH6wVn80HErnzXvR2hHZFY7DCfqnz/JCs/mx4oU9o+pHZLoSoRCWQuQqDSIhchOQgtRYNDJCSQniEghMmI0MuCacE+4Jp6dFckNF0J2lc8Uw9MuUtJiptFw0gqn6z5vducf3dYCTwc3Sf6+su07ktUmq5lZmV2h2g8DxCVKt9h5PmWm6H8XsjVYA0xvnaCCFlqvR6o1v8GoZOhaGCN0kNJMK9s3VKPZcezunVp+67d4KwkOGweaVKhpTbVbMwVGxfT1c1jXRlBZr2TtE5QltpkrVXVsDtgItMHBMuHZ2wd/iOCvWRRRl7GWSVyHcCtslESILu2eYEegCsIS4RCzOVuzbGPKqQiEQlwiFFjUN5EZE5CIRZFCIRCXChYribLdmZ8knRjG6ve7g0e87ApWoEl0AEmABqSdABxJWdxHpfRZpSBru4t7NP/wCw7eQKocXvqtf96YbtFFvsN+8fpnvPIBQqDYMwFbHH1Ec6Lc41fVvY6uiPssDj5vkeiep4Zdv1fd1uTsvoFHtrojf7lZUsQI3oa6IZSXiNjBLgDs3dbm8n3qJXq3tEQ54qt4OY33tAPqrX/i4G1M1sTY4RPIqFzEvlZWWuPUyYqscw8WkubzHtD1VvTqhzczHNLeLdeXcfFZjFWtJkbVGtq76RzMJbx4EcCDoR4q1LxKZVsa4/1xT9pZl500G8/lxKi4BeU7h2V3Yd9Tc/7p+G1aS4rNpMk6DcBv7gklOtERHH4sjuFOgyQI97iqoVHVX952DcAmrmuajpPIcBwCu8LssjZPtH0HBL3VfiP3n8h63oBjYHM8SnYS4RCqstoRCIS4RCLChEIhLhEIsKEQhLhCLChULkJyEQoGobhchOQuQpIGyElzU4UklSQxhwTD1LcExUppkytxIb0w9SKgUd6sTEoZcmyU45NOU2FEq3xAt0Oo4KxtX0n7AAeGz3KgKAkcUx02jV/NmxsH9d64GObs7Q4HbyKpLXFHt0PaHft81cW2Isfvg8Dp6pGmixUx9jp/Lf5JUIdTB/MLmo26+/ySjeZ2EQutIOxMXV6yn7ThPAanyUAPQkVqrWiXEAd5VHd4646UxlHE6n8gqx73OMklx79SnUCGy3xHpEymwuDS6IA3Fzj7LGDe4n4ncqUWz3ONWuQarhqB7NNu6mzgBx3nVcwa3+cXDqh1pW5NOnwfW/iVe+PYHgeKuLmmn0joivV6mduaKrqjDsAlX9ejJhJdbhg7+KsUqKnGyi6tzdXHkPzUK5xkN0AnmrKvbms2pldGVpcBvdl2+krKXDFdFJ7meU+g5cY+87AAmmYkXAlzoMiI753cgoNVqaVyiilzkaK0xOnMOcTsg6/l/XotPe31F9BjWiCN/x2LzYK4srzYO4DXu0SygNHJrqXZLWmWEgjUGTtGw7Fo7LE+vAzuJe0Ce8bMwA74nxCzYt3Hd3pVFr2OD2jVsHuIImD3ESD4rO4muMzf4RYAnORp9GZ1P1lcwmcPuW1aTHtEBzQY3t4tPeDI5KRCyN29TVFJITCISoRCgYTCISoRCAoTCISoRCAoTC4lwhAUKIXIS0KCaELhCWQkqQGyE05SCm3BTYrRGc5INVPVGKLUYmVCUxboKjVrTgkPcQktuyFOpGhGq0yNoUdytm3rT7QQbak/YYKnm6hy9CnhdhWNTCnboPgotS3c3aCOSm0Q0xmF2F0BKhSQPW949mxxjgdR6qxoY19dvMfkqiF2FHKmHM0TLzEKjnSwNjuMuPjsPkoBpscdSabuDpIP4jqOaXCUHH+tfRTyhziGYa8ug5QNuYnSO7imcfuWWtpVq0wXvDcrHkQBVeQ1uUbyCZ5KxF4/eZ3Qdnks90qrdbXsLeID7kPcATBFMDd+NCjrqQ5ujVYFhYt7SlSH0WDN3uOrieZXLiFZ4m/KwlUbZnXXafJVx11ZbLTRHG0t6rcVdpCvMuip8RYnjuVz2MNZYkGYsGOJyim4OiSNaeYSBt1d5wuX9i5pOktkw4DsnvBVtVw9gqPqAdt4AJ7m7AOGweStm28totI2+MGXAe5X8/LqY4Y7bR57WpKP1a2+OdFjTY6q1zcoJ7MEEASdOOxZN9NaYSUlaM2RODplxhnRM17TrqdQdZLgKREZsp2B87T4KkpUyHQdCDBB0gzBBW16MO/sgAOx7pG8ExCrulNnLhWH0tH/e3O571XHI+dxfoPOK7NSj6nbOsdmaYA3Dep+sGH6bDoO/QBU1sWAnQ740I2kx8FZUXMiI/rT9USiTHIa3oRcEGpSc4HXrG7N+jx55TzK1ULz/o/Way6okSJJpnvDmnQ/iA8l6EsOeNSOlw0+eHkJhEJUIVJoEwiFHuLtrdpUf/AIi3ippkWiwhEJFCuHBOwgkTCEpCgAXEopKkDkrkoKSUEHSkOCSSkGopIByac/ilmskF7SpAZfSaVHq2J3KW6iDsKbNBw2FTZFFbUtnDcmYIVq+q9u0SEycQadrAmsVoiU7hw2EqUzFHjbB8VAqkkyIHcky7uRoyNV4ky6rh+7L92PVRsnB3m38ikgu4DzUp1IR2SXHgGmBz/RSqIbYxlPFp8wnXU2xo6TwykDzn4JVGmCNcxPBo+P6J+lhtR30Y+8YU2kLTeyIoYI1OvACfWUmFc0cE+u7kPzKsKFmxnstHjtPmleRIZYmygoYfUdsEDidFm8bodXjeHtJmGudzeXD/AEhelQvOPlDd1WJ2NbcAQT9yo0+55U45OUq8xc0FCF+X3NvjPsc1SsHa5H3BaDEaWanA8VS0qDs0xxBPP9EsHoWZFqOXb8tMu4AlVeFVuspMLwHZy4niNYGqs8WI6h53ZSsl0czusqxa4N10cfotkzl74Q9inKpbom4zbNZULRs0iTxEqyoWBd1RB0Y0E+JqE7N+wrz/AKP3brvFqTqjjo+QI7IbTaYbHJekXN31dw1jdA8NGg09sjl7RVk26SCEUnYnpJT/ALNUE7nR3ktOg4rzGvRyntgiCAREGXEADXZtXp2JXhz5MogMbUBO2esLdnJYnpcJfVJ9r52xoP2OqpGP5ifNWYcjjoZ+KxqXxDNrifUvyBs0wCx7TAJJMlwPHVM3F8S0tiWO0neNdJ4LtxaftKvdUcPIqMGLTLEpU1ozCuIeNuLVp+BKa9wdJYND/uJ8YVg17gPZGnhwj4quoAuME8Tz2qc4kD2pB+CeUSqOQnW9cipROUfv6QP4qjR8V6avLcPaXV6DeNamf5HB/wDpXqawcUqaOv7Pk5RkziZu6mVhPASnyoeKAOovaCJLTvCyrc6D2PNMX6TVDUOVugO2fCOfaCbscdqEwW7vL9VU1LN/WHXWT8PyHkn6Nq8Hadf0/ILqLDGjhPjHzVqei4HdlwEiFo27FlOjVF0CVrGbFz8qSZ18EnKNsEJSFUXDZKQSlFIKYg4SkkoKQ4qQEuKYeUt5TLypQrG3lR3uTjyo/wA3614pyQ2M1QjQ5ZgMB3ZjPIFMhWVtbGHF2Wi0vjQv1yDnvTza9aJNbKeAYI9TPqrS+swGZW5WNGwaABZq7tBvrUx4vTxSZXKTiKrY+8Oy1Yc367J0He39VNYxrgC0yDqCN6ztaiGgxVpmdDldMhWXRakesyZuw7Zvyu/X8k8oJKxI5W3RY9QO9P2lA5uy0uPfqFoKGEsG3XxU5lMDYAPBZ3NeBoUJeLKduGPfrUIaOA/IKzo2rWtiJHfr6J9CVybHUUhLWgbBCUhCUYEIQgAWI+VSxz21KqP4VUT9yoCw+uRbdRMVsW16FSk7Y9pb4TsPIweSfHLlkmVZoc+Nx6kLoriHX2lNx9oDI77zdD56HmlXTsrHkbifXX4rF9CcQdbXDqNXQOOV3BtVuk+B2eS3N1UZLg4iCP0/JPnUcU3b03KOGy9riXVaMybcQzNNM6guh08HArI2OMstrWpT9tzn5cuzLlJIJ4hXOJ0XU6znM7TDB03QZXnuJS2s8lpALjBgxtkKqGfFN/DJPyLnF1TLboK7+3sdH1z4Sxy2+OXoZd0R3NM/9Ref9EKxF3TLYkyBJygktIgncrnpffRcUC+B2ZMOa4aVNxaTwT5eIgkUcjs2FW5Dqwj+6b/+z1DwKLjDaz65zE1ar8xiczHdmOHsgKlw3FGueddlNo28XvKgWl65uGVGy4S5xp7pL2icnGHO80kOIhZE4S0LWxY6q2q+CAX1HagjeV3DbVsF7vpNiDu7UfBQsKxamzDWM64Gs7rXZNS4FxhuaJ3cVDoNuOqGVjjDWjUgajVxgniVplxuPZySKVwlPmaHa+IU21IGoBjZp6pgYqTsb6/BVFzRqBxL2OB8EUaxE7tP0+K6EZRkri7Oe8ST1RpsGv39exwIbkzOEAbSMu/xK2lDE3u9qo8849AvL8MxTLrpr7hoPitDZY3xIWfNj5nZ0OGl2caPQbYzxdzUoVW72DzKy1hjUjQ+hVtRvAVleOjWstjlfC6LnZg0tPcZUmlgzD+qTTqqxtXKG5JbiqEG7okW1qGjRSAkBLCpZqQIQhQSNEpJTuVdyqbAjlIcFKyBGQIsiitdTKR82JVrkC7CLCip+YEpqwAFWs3e00/Iskepd6q8VLiVI07gVhqxzRTqDhBJY8eEuHNMnegstNSNjDJaV5/igAJ9nhBA2nRs/wCae4g9y9MvaQc3QAgrGYthJJ0ptP4VfilRlzxM1RFMscZZrOXZOh2/D13qfhT3UqrOrOpe3QA6y4fmuMwx4P7scmq96M4HUdcMc8Q1hDzs2j2R5+5XzyJIzQxttUeiIQhc46wIQhAAhR769p0aZqVXtpsbqXOMALzHpH8sDWktsqWf/FqyG+LaftHnHgrMeKU+6iueWMNz1aUL5uxHp9iFY9q5ewH6NKKY8Ozr6rllaYpca0xe1AfpF1UA+DnEArT7m0vikkZ/e7ekT6SXF4NbYDjdMjW5YTsHzphJ8GCqSfJaS3usbtx+1ykf4tS2PqHgpHwy8Jr6jPiWt4P6Gh6a4Y1jvnIgAw2psGuxr/cDyVWzFM4jUnjskc0Yd00Y1xZc27S8iHPa8VCQdI7ROncHKlxR0PcbQdZT2t1/aN7jT9oxxErFxvszJljbW30MvveKM7g9Xutn9CfcXbhuVZc3YcCHBpHAgFUd1ib3Htkzw2RyUf5w46CfVcWXsuUNi33pPYsg+i1wc1jWuGoLRBB7oShiA12k/al3qVS1ahBhwgpPWd/km90yNU2w7Y0VHEYIIABGsECPI7U/d4v1sdbldAIEsEAHaAI0WUdU+0TzUqjc0wADmB4jKecQmhwc47NontmXdG5aPY6sD7LQ30gKR87M+0PxAhUTGB/sVmzweC08jsTvV1WjUGO7UeiePAa29fMV5mX3zh5GwOHIqmxK7oBwbVpFocQHlg7WWdYGmunFQauJBncfsnKfyU/B8erMBA6usxxlzKrBPDbPLafBdfgeClF8y2+hTPKn3ixtMAw2v/7e8NF25lYQAdw7QE8nFTKvQK6pwWGnWbxYQDHGHEehUemcOraVaL7V/Gnqz+UDQfh5q1s+j9xRbnsLjrWbYY+J8WE5Cuk+aPjXn/tBal4X/i9foyso030nBtRjmHXRzS3ZwV/ZVhA1C7S6X1Gnqr23DuMsyu8cruy7fshWVpaWVxrbv6t/1Dp/kd8ColaVzXqtULFpuoS16PRirerrtV3ZFUj8Lq0jJbmbxbr5jaFYYbXBVU4pq4luObUqkqLtqWE0xydaVjZ0UzqEIUDAhCEACEIQAIQhAAk1GBwIIkHQpSEAVnzJzPZkt7to8RvS9DtB/lKsEJuZlfZorPmObdHj+SnW9AMEDn3nvTqFDk2NGCjsCEJD6oG08t/koGFqm6UdI6NlQNWse5jB7T3cGj3ncl49jtO1oOrVc2VuwaAucdjGg6yV8/49i9fELrO4Fz3HJTptkhoJ0Ywe879q0YMHaO3sjPnz9mqW7G+lnSmvfVM1Z0NB7FJpORg7hvd9o+mxaDoj8mNxcgVLgm3onUSP2rxG1rT7I73eS2HQn5P6VoG17wtdX2tYYc2l4DXM/v2DdxUzpL8oDKU07aalTYXujq2HwGrj6e5a3klL4MK9TLyxgufMyytMAw7DKfWFlNkadbU7dVx4N0JJ7mjkqDHPlMJltpTjcKtXXm2mPieXHDXl1VuHmpVe57thc46D7IGwD7LfJK6prBJMDifbP3R9H394VsODitcj5mY8ntCctMS5V18SVVxO7qTnr1ddoa7KXcMwbAjhm5KvqMpsJLgHO4bT+Jx/ruXKl250MptIncJLnE+H9cZT9vhG3rCQRtY3LI/5lQnJS5ye5aPhh8vIzLtMr0t+exCNR9U5WgmdjGjTy+JVhZWwZqXGoW6ljHZabP8AnVj2R4Nk96i3+O0qQLKeWoN7aedlIn/EqGH1uUBZ66vLi7cKYDnx7NKk2GN8KbdB4nzSOcntov39/Jphw0F39X+/v4L7EelVNrgCW3Oskhrmsbr7LHuOd/PRFtj+b9z1byf4VQClU8GPb2HHkOan9H/kiuKwDrioyiP7trg+pHeRLW+q3uE9BaVo2KdsxxO2o8NqVD4P2t/DC5+bsn82bocPWq0MRSwqrdU8xomg4bM7gc3lqB4gKmxHCK9HWpTcG/XHab/MNBzXqFbCw06Z6Z4bvJ2vqmxTqNOtUNb9YscRH2spkeUKlQ6CzhTtnkNSrwS6dJx7u8r1Y9A6Vc5usotJ1zUm5Se8t2FY7pT0JvrWXNaK1IfTpAyB9qnMjlKeEMbdeJVLHlSutCjbDR8U0MXcw/s3H4eSqi5zj2iU9SprZDhY/wBxnlOjVYTjdKrDLu2p1J/isllXxJ3+YCuLbALesD8zrguI/dVuy8agwDGuz9VjbBvaGuXv04d6uqFuyAc+u3dp+RVzxV3dPsJ2995X/DJt1hdWiYqsc3gTqD4OGiVaVX0nZqZc08WEg8xvV1hHSCoyWPcK1LTs1NdPvHltnarVmHWlz+5f1FQ/w3QWnwjTyPJQ5OPfWnVaiUpf9b16PR+j2+w1Y9KusZkuqbLhmyYAePEHSfIqUOj9vX7VpVyu29W+dPD6Q9VV4l0fNIzUBadgqN2b/pb92h8lABLHNl06/vG6FvAkAzzHkAiMI1zY3XlqvoJPLJvlyx5vPSXozR0cUu7RwbWBc3dn7QP3Xj+u5aKxxCjX1jI/v0P8w0KzuG9JjkDauW4pkDXQnwnY7mre2sKNUZrd0cWHdy2j1CzZoreUafVbGzhpy2xy5l/5luvLr6F+2mR3p2nsUC1e5mjvX4FT2OkLBJUdjG00KQhCQsBCEIAEIQgAQhCABCEIAEIQgAQhCAImYl+UnThs9yksYBsACEIA8X+Wq7eb2nSLjkbRa9rdwe91QOd4w1o5LnyVUGgVqoA6wFrA/eGkEkDhMbkIXUj/AE6OVL+oZcdO7t7KTA1xGd5a6NpETE7VhrdgL2g7CQPchC08J3Gc7j3/AMqXyJtP2XHe3NHdEbBsVXUeTqTJ4riFfHdmeWyNTZW7W1KbGiGvpFzokFxje7bHdMLDYpevqOLXuJa0kNaIDWwSNGCAPJCFljrJnWikoIX0as2VbpjKgzNMyJI2d4Mr2ews6dAZaDG0h9gZZ8SNvNCFRxTNGDxLKzGcnNBjfEHzGqabe1GmGvdE7Jn3oQsZp8TR2rs7BmgzxAUPFLGmGFwaAe7T0C6hVLcsexkK7slekG6B+bMNxjfG4+Cv7W6eCAHGOB196ELVl2XkYsTqckuv4RlPlZwag2iK7aTW1SdXtEZvEDQleXUghC3cI28as5/GaZGT7Adsf1uUqghC2I5syyt1PYEITmWRtehN4+p1lOo4vYBo10HThJ1IVT0qtGUrjLTaGgiYExPcNyELnQ04tpbUdifxez4Slq738d2Z667DmuboXPAdG8GNo2E9+1aSxeQQQYPEIQr8mzM2H+1/u5ucOeX0gXalSaQ05oQuFLdnqobIWhCEo5/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20" y="1428736"/>
            <a:ext cx="8572500" cy="2071702"/>
          </a:xfrm>
          <a:solidFill>
            <a:schemeClr val="accent1">
              <a:alpha val="21176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>
              <a:buSzPct val="130000"/>
              <a:buFont typeface="Wingdings" panose="05000000000000000000" pitchFamily="2" charset="2"/>
              <a:buNone/>
            </a:pPr>
            <a:r>
              <a:rPr lang="ru-RU" altLang="ru-RU" sz="3100" b="1" dirty="0" smtClean="0">
                <a:latin typeface="Arial" panose="020B0604020202020204" pitchFamily="34" charset="0"/>
              </a:rPr>
              <a:t>РЕЗУЛЬТАТЫ</a:t>
            </a:r>
            <a:r>
              <a:rPr lang="ru-RU" altLang="ru-RU" sz="3100" b="1" dirty="0" smtClean="0"/>
              <a:t> </a:t>
            </a:r>
            <a:r>
              <a:rPr lang="en-US" altLang="ru-RU" sz="3100" b="1" dirty="0" smtClean="0"/>
              <a:t/>
            </a:r>
            <a:br>
              <a:rPr lang="en-US" altLang="ru-RU" sz="3100" b="1" dirty="0" smtClean="0"/>
            </a:br>
            <a:r>
              <a:rPr lang="ru-RU" altLang="ru-RU" sz="3100" b="1" dirty="0" smtClean="0">
                <a:latin typeface="Arial" panose="020B0604020202020204" pitchFamily="34" charset="0"/>
              </a:rPr>
              <a:t>ФУНДАМЕНТАЛЬНЫХ НАУЧНЫХ ИССЛЕДОВАНИЙ ИБ </a:t>
            </a:r>
            <a:r>
              <a:rPr lang="ru-RU" altLang="ru-RU" sz="3100" b="1" dirty="0" err="1">
                <a:latin typeface="Arial" panose="020B0604020202020204" pitchFamily="34" charset="0"/>
              </a:rPr>
              <a:t>КарНЦ</a:t>
            </a:r>
            <a:r>
              <a:rPr lang="ru-RU" altLang="ru-RU" sz="3100" b="1" dirty="0">
                <a:latin typeface="Arial" panose="020B0604020202020204" pitchFamily="34" charset="0"/>
              </a:rPr>
              <a:t> РАН, </a:t>
            </a:r>
            <a:r>
              <a:rPr lang="ru-RU" altLang="ru-RU" sz="2800" b="1" dirty="0" smtClean="0">
                <a:latin typeface="Arial" panose="020B0604020202020204" pitchFamily="34" charset="0"/>
              </a:rPr>
              <a:t/>
            </a:r>
            <a:br>
              <a:rPr lang="ru-RU" altLang="ru-RU" sz="2800" b="1" dirty="0" smtClean="0">
                <a:latin typeface="Arial" panose="020B0604020202020204" pitchFamily="34" charset="0"/>
              </a:rPr>
            </a:br>
            <a:r>
              <a:rPr lang="ru-RU" altLang="ru-RU" sz="2800" b="1" dirty="0" smtClean="0">
                <a:latin typeface="Arial" panose="020B0604020202020204" pitchFamily="34" charset="0"/>
              </a:rPr>
              <a:t>полученные </a:t>
            </a:r>
            <a:r>
              <a:rPr lang="ru-RU" altLang="ru-RU" sz="2800" b="1" dirty="0">
                <a:latin typeface="Arial" panose="020B0604020202020204" pitchFamily="34" charset="0"/>
              </a:rPr>
              <a:t>в </a:t>
            </a:r>
            <a:r>
              <a:rPr lang="ru-RU" altLang="ru-RU" sz="2800" b="1" dirty="0" smtClean="0">
                <a:latin typeface="Arial" panose="020B0604020202020204" pitchFamily="34" charset="0"/>
              </a:rPr>
              <a:t>2020 </a:t>
            </a:r>
            <a:r>
              <a:rPr lang="ru-RU" altLang="ru-RU" sz="2800" b="1" dirty="0">
                <a:latin typeface="Arial" panose="020B0604020202020204" pitchFamily="34" charset="0"/>
              </a:rPr>
              <a:t>году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2463" y="6165850"/>
            <a:ext cx="442912" cy="423863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C92A17-B02B-4947-A3EB-9B5646C87746}" type="slidenum">
              <a:rPr lang="en-US" altLang="ru-RU" sz="1600">
                <a:latin typeface="Corbel" panose="020B0503020204020204" pitchFamily="34" charset="0"/>
              </a:rPr>
              <a:pPr eaLnBrk="1" hangingPunct="1"/>
              <a:t>1</a:t>
            </a:fld>
            <a:endParaRPr lang="en-US" altLang="ru-RU" sz="1600">
              <a:latin typeface="Corbel" panose="020B0503020204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14313" y="5214938"/>
            <a:ext cx="7286625" cy="1428750"/>
          </a:xfrm>
          <a:prstGeom prst="rect">
            <a:avLst/>
          </a:prstGeom>
          <a:solidFill>
            <a:schemeClr val="accent1">
              <a:alpha val="21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buSzPct val="130000"/>
              <a:buFont typeface="Wingdings" pitchFamily="2" charset="2"/>
              <a:buNone/>
              <a:defRPr/>
            </a:pPr>
            <a:r>
              <a:rPr lang="ru-RU" sz="2800" b="1" kern="0" dirty="0">
                <a:cs typeface="+mn-cs"/>
              </a:rPr>
              <a:t>Всего результатов </a:t>
            </a:r>
            <a:r>
              <a:rPr lang="ru-RU" sz="2300" b="1" kern="0" dirty="0">
                <a:cs typeface="+mn-cs"/>
              </a:rPr>
              <a:t>– </a:t>
            </a:r>
            <a:r>
              <a:rPr lang="en-US" sz="3000" b="1" kern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4</a:t>
            </a:r>
            <a:r>
              <a:rPr lang="ru-RU" sz="3000" b="1" kern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</a:t>
            </a:r>
            <a:r>
              <a:rPr lang="ru-RU" sz="2300" b="1" kern="0" dirty="0" smtClean="0">
                <a:cs typeface="+mn-cs"/>
              </a:rPr>
              <a:t> </a:t>
            </a:r>
            <a:r>
              <a:rPr lang="en-US" sz="3200" b="1" kern="0" dirty="0">
                <a:cs typeface="+mn-cs"/>
              </a:rPr>
              <a:t/>
            </a:r>
            <a:br>
              <a:rPr lang="en-US" sz="3200" b="1" kern="0" dirty="0">
                <a:cs typeface="+mn-cs"/>
              </a:rPr>
            </a:br>
            <a:r>
              <a:rPr lang="ru-RU" sz="2800" b="1" kern="0" dirty="0">
                <a:cs typeface="+mn-cs"/>
              </a:rPr>
              <a:t>Из них важнейшие результаты </a:t>
            </a:r>
            <a:r>
              <a:rPr lang="ru-RU" sz="3200" b="1" kern="0" dirty="0">
                <a:cs typeface="+mn-cs"/>
              </a:rPr>
              <a:t>– </a:t>
            </a:r>
            <a:r>
              <a:rPr lang="ru-RU" sz="3000" b="1" kern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18</a:t>
            </a:r>
            <a:endParaRPr lang="ru-RU" sz="3000" b="1" kern="0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pic>
        <p:nvPicPr>
          <p:cNvPr id="141315" name="Picture 7"/>
          <p:cNvPicPr>
            <a:picLocks noChangeAspect="1" noChangeArrowheads="1"/>
          </p:cNvPicPr>
          <p:nvPr/>
        </p:nvPicPr>
        <p:blipFill>
          <a:blip r:embed="rId2">
            <a:lum bright="40000" contrast="-50000"/>
          </a:blip>
          <a:srcRect/>
          <a:stretch>
            <a:fillRect/>
          </a:stretch>
        </p:blipFill>
        <p:spPr bwMode="auto">
          <a:xfrm>
            <a:off x="214313" y="142875"/>
            <a:ext cx="8715375" cy="49291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41316" name="AutoShape 8" descr="data:image/jpeg;base64,/9j/4AAQSkZJRgABAQAAAQABAAD/2wCEAAkGBxQTEBUUEhQUFBUWFxcVFhUVFRQVFxUUFBUWFhcUFBQYHCggGBolHBQUITEhJSkrLy4uFx8zODUsNygtLisBCgoKDg0OGhAQGywkHyQuLCwsLCwsLCwsLC8sLCwsLCwsLCw0LCwsLCwsLCwsLCwsLCwsLCwsLCwsLCwsLCwsLP/AABEIAJMBWAMBIgACEQEDEQH/xAAcAAABBQEBAQAAAAAAAAAAAAAAAgMEBQYBBwj/xABIEAABAwIDBAcDCQUGBQUAAAABAAIRAwQFEiExQVGBBhMiYXGRoTKxwQcUQlJicoLR4SMzQ5LwJFNjosLxFXODstIWNFSTs//EABoBAAIDAQEAAAAAAAAAAAAAAAACAQMEBQb/xAAyEQACAgECAwUIAQQDAAAAAAAAAQIRAyExBBJREzJBcYEFFCJhkbHB8KE0QnLRIzNS/9oADAMBAAIRAxEAPwD1EhJITxCSQtBiGoSmlKhcIUgKSajJQE4CoAjBkJ1jk4Wpl9NBA7CITbKnFPBAyEwiEqEitUDRJngANpJ2NA3koCjsJqpcMaYc9rTwLgD5EqJeWb3iari1v92xxaPxvGrj4QPeoLPm1MQKdMfhCFqTVbl4xwIkEEcQZHmlQsBitSnnDrb9lUJAlhyA6/S3EK6wDpGXVOouI6wHK17YyvI3GNAfQp3B1ZXzq6NLCIS4XISD0JhEJUIKAoTCITTq4lc68IAehIqUg4Q4AjgQCPIpxpldhAUUd50UtKntUGA8WSw/5YVTcfJ3bH2X1Wc2uHqFsoUJuKUjcG3Dv2gbmIgxEAxm2TDgY71ZHLNbNlUsON7pGMrfJsPo1z+Jn5FQavyc3A9irSd4h7T6Ar06EQnXFZOoj4TF0PPrrotcVKR65rDVYPbY6TUA7iAc/LUd+3Jtw8drSocvtZWgx3wDIHLRe2ws30m6Mdceut3dVXGsgwHkcSNju/z4q/Fxb7svqZs3BJPmh6r8r5/c8xYaHGofAR/pTzTR3MefEx8QrB2OMbUNPErXM8aGo0dXWHe7KQH+PvVzY4Fh91rbXTgT9AlhcO7I4B3qr3m5e9fpqilcM5dyvXRmZ62nupt5u/UrhuhubTHg2fgFr6/yfBoJ68wP8OT6OSrfoCwtDnVnxEwGNB9SVHvGLqyPdc3RGNN2eMeDQPzTT67vrHzA9wXoeG9DbRwJ/avgx2nADZ9gBWbrGxtRmc2hSj6Ty2fNxlK+LgtEmx48FkespJHl1rh9Wr+7ZUf93MR57FcWvQW5f7QbTn675I5NlX+J/KRa09KQfWI07Iys/mO7wCx+KdPrut2WEUWnSKYlx7s518oQsuaWySG93ww7zbNGOjPUDNd35ZADW5P2ZyjZAJJJ5KLcV2g/2e7uiOLnBoHeCdvMKtwnolXqRVuCWB2vbOaq4cYOwd7jyWyw+yo0YyMDnD6T5eeQGgVUp/O3/BfCC6Uv5Kqhd1mxmr3VQ7mzTY134nNnyUPFOkt2BlAFIcXZnOP/AFD2T/KtbXqOeMrgSOGUAe5QK2GGIaDB+i6C31UQcL+JBk56qDr9+epjW41Wj9oHuG9zHvZzzUzA5tQrq6wFhOgNJ3m3y/JC0qOF/rMjycQtN/p+T0eEQnCFyFyDs0N5VwhOZVzKpshobypKdISSFIrONcnEyQhr0UCkKqUZTIcW7dilMelOYCovqTXQQxwOxNWYz1nu3UoY377hmeeTS0c3Lj6Bbq1NdF6mZtedouKkju0A9Ah7DRfxJMlXzZ0CzeKYU6C7QDvK1F5XFMhx2CV4/hXygtdeVDckmmXuFIE9hpktb1g3tIOvDQpsKbegZaS1Ha99S65tIPDnuOUBuuqdq2usbxv8E3Sdb18UpuZRNJ1MPfDcuQ5GOOY9x3R3K1FFbOVp0zn5JpJNG0wC7NW3a53tDsuPFzd/MQeasIVL0TbFN4+0P+0for2FjnpJo24nzQTEQmrkwFIhN1qchKmO0VMFdyqT1C6aKeyrUXaKTCboU4T8JGy1LQRCb+btzZ8rc8Zc0DNHCdsJ+EQosmhEIhLhEIsKEQoFa+e24bT6o9WW5jVnstOuh0jcN+8JWNG4DB82axz8wnPsywdnOOU7VF6SWguLZ1IEiS05gJbLXB0OE6tMQU8VZXN0KxvAbe8pxVaHadmo09ps72uHu2Ly7pB8mlzRJdQiuzaANKg8W7DyK9R6L2baFuKYfmgucdMoaXkmGtnRvBWT7lg2uHv9yeOWUHS2FeNTVnz0zGb22OTrq9Ij6LnOEfhcpf8A65v/AP5L/wCWn/4r269fQqCKjBUH2mg/9yorjAcPJ1tKfKW+4rQs0XvH7FLhJbM8iuOk928Q64qxwDso/wAsKLa2lWs7sNfUJ2kAu8yvZqGA2ucCjbUQds5MxHN0wrsYeym2XHk2APABS88Y7IhYpS3Z5Pg/QStUINUimOA7TvTQea3+C9GqFqJYzPU+s6DHfJ+CuLamXGB/sFP+ZN7/ADVGTM5aMuhhUdUVLrdzjJAnidV0WruLfM/krX5m3vR8zb3pO0J7IrPmTvrDzKBYH6wVn80HErnzXvR2hHZFY7DCfqnz/JCs/mx4oU9o+pHZLoSoRCWQuQqDSIhchOQgtRYNDJCSQniEghMmI0MuCacE+4Jp6dFckNF0J2lc8Uw9MuUtJiptFw0gqn6z5vducf3dYCTwc3Sf6+su07ktUmq5lZmV2h2g8DxCVKt9h5PmWm6H8XsjVYA0xvnaCCFlqvR6o1v8GoZOhaGCN0kNJMK9s3VKPZcezunVp+67d4KwkOGweaVKhpTbVbMwVGxfT1c1jXRlBZr2TtE5QltpkrVXVsDtgItMHBMuHZ2wd/iOCvWRRRl7GWSVyHcCtslESILu2eYEegCsIS4RCzOVuzbGPKqQiEQlwiFFjUN5EZE5CIRZFCIRCXChYribLdmZ8knRjG6ve7g0e87ApWoEl0AEmABqSdABxJWdxHpfRZpSBru4t7NP/wCw7eQKocXvqtf96YbtFFvsN+8fpnvPIBQqDYMwFbHH1Ec6Lc41fVvY6uiPssDj5vkeiep4Zdv1fd1uTsvoFHtrojf7lZUsQI3oa6IZSXiNjBLgDs3dbm8n3qJXq3tEQ54qt4OY33tAPqrX/i4G1M1sTY4RPIqFzEvlZWWuPUyYqscw8WkubzHtD1VvTqhzczHNLeLdeXcfFZjFWtJkbVGtq76RzMJbx4EcCDoR4q1LxKZVsa4/1xT9pZl500G8/lxKi4BeU7h2V3Yd9Tc/7p+G1aS4rNpMk6DcBv7gklOtERHH4sjuFOgyQI97iqoVHVX952DcAmrmuajpPIcBwCu8LssjZPtH0HBL3VfiP3n8h63oBjYHM8SnYS4RCqstoRCIS4RCLChEIhLhEIsKEQhLhCLChULkJyEQoGobhchOQuQpIGyElzU4UklSQxhwTD1LcExUppkytxIb0w9SKgUd6sTEoZcmyU45NOU2FEq3xAt0Oo4KxtX0n7AAeGz3KgKAkcUx02jV/NmxsH9d64GObs7Q4HbyKpLXFHt0PaHft81cW2Isfvg8Dp6pGmixUx9jp/Lf5JUIdTB/MLmo26+/ySjeZ2EQutIOxMXV6yn7ThPAanyUAPQkVqrWiXEAd5VHd4646UxlHE6n8gqx73OMklx79SnUCGy3xHpEymwuDS6IA3Fzj7LGDe4n4ncqUWz3ONWuQarhqB7NNu6mzgBx3nVcwa3+cXDqh1pW5NOnwfW/iVe+PYHgeKuLmmn0joivV6mduaKrqjDsAlX9ejJhJdbhg7+KsUqKnGyi6tzdXHkPzUK5xkN0AnmrKvbms2pldGVpcBvdl2+krKXDFdFJ7meU+g5cY+87AAmmYkXAlzoMiI753cgoNVqaVyiilzkaK0xOnMOcTsg6/l/XotPe31F9BjWiCN/x2LzYK4srzYO4DXu0SygNHJrqXZLWmWEgjUGTtGw7Fo7LE+vAzuJe0Ce8bMwA74nxCzYt3Hd3pVFr2OD2jVsHuIImD3ESD4rO4muMzf4RYAnORp9GZ1P1lcwmcPuW1aTHtEBzQY3t4tPeDI5KRCyN29TVFJITCISoRCgYTCISoRCAoTCISoRCAoTC4lwhAUKIXIS0KCaELhCWQkqQGyE05SCm3BTYrRGc5INVPVGKLUYmVCUxboKjVrTgkPcQktuyFOpGhGq0yNoUdytm3rT7QQbak/YYKnm6hy9CnhdhWNTCnboPgotS3c3aCOSm0Q0xmF2F0BKhSQPW949mxxjgdR6qxoY19dvMfkqiF2FHKmHM0TLzEKjnSwNjuMuPjsPkoBpscdSabuDpIP4jqOaXCUHH+tfRTyhziGYa8ug5QNuYnSO7imcfuWWtpVq0wXvDcrHkQBVeQ1uUbyCZ5KxF4/eZ3Qdnks90qrdbXsLeID7kPcATBFMDd+NCjrqQ5ujVYFhYt7SlSH0WDN3uOrieZXLiFZ4m/KwlUbZnXXafJVx11ZbLTRHG0t6rcVdpCvMuip8RYnjuVz2MNZYkGYsGOJyim4OiSNaeYSBt1d5wuX9i5pOktkw4DsnvBVtVw9gqPqAdt4AJ7m7AOGweStm28totI2+MGXAe5X8/LqY4Y7bR57WpKP1a2+OdFjTY6q1zcoJ7MEEASdOOxZN9NaYSUlaM2RODplxhnRM17TrqdQdZLgKREZsp2B87T4KkpUyHQdCDBB0gzBBW16MO/sgAOx7pG8ExCrulNnLhWH0tH/e3O571XHI+dxfoPOK7NSj6nbOsdmaYA3Dep+sGH6bDoO/QBU1sWAnQ740I2kx8FZUXMiI/rT9USiTHIa3oRcEGpSc4HXrG7N+jx55TzK1ULz/o/Way6okSJJpnvDmnQ/iA8l6EsOeNSOlw0+eHkJhEJUIVJoEwiFHuLtrdpUf/AIi3ippkWiwhEJFCuHBOwgkTCEpCgAXEopKkDkrkoKSUEHSkOCSSkGopIByac/ilmskF7SpAZfSaVHq2J3KW6iDsKbNBw2FTZFFbUtnDcmYIVq+q9u0SEycQadrAmsVoiU7hw2EqUzFHjbB8VAqkkyIHcky7uRoyNV4ky6rh+7L92PVRsnB3m38ikgu4DzUp1IR2SXHgGmBz/RSqIbYxlPFp8wnXU2xo6TwykDzn4JVGmCNcxPBo+P6J+lhtR30Y+8YU2kLTeyIoYI1OvACfWUmFc0cE+u7kPzKsKFmxnstHjtPmleRIZYmygoYfUdsEDidFm8bodXjeHtJmGudzeXD/AEhelQvOPlDd1WJ2NbcAQT9yo0+55U45OUq8xc0FCF+X3NvjPsc1SsHa5H3BaDEaWanA8VS0qDs0xxBPP9EsHoWZFqOXb8tMu4AlVeFVuspMLwHZy4niNYGqs8WI6h53ZSsl0czusqxa4N10cfotkzl74Q9inKpbom4zbNZULRs0iTxEqyoWBd1RB0Y0E+JqE7N+wrz/AKP3brvFqTqjjo+QI7IbTaYbHJekXN31dw1jdA8NGg09sjl7RVk26SCEUnYnpJT/ALNUE7nR3ktOg4rzGvRyntgiCAREGXEADXZtXp2JXhz5MogMbUBO2esLdnJYnpcJfVJ9r52xoP2OqpGP5ifNWYcjjoZ+KxqXxDNrifUvyBs0wCx7TAJJMlwPHVM3F8S0tiWO0neNdJ4LtxaftKvdUcPIqMGLTLEpU1ozCuIeNuLVp+BKa9wdJYND/uJ8YVg17gPZGnhwj4quoAuME8Tz2qc4kD2pB+CeUSqOQnW9cipROUfv6QP4qjR8V6avLcPaXV6DeNamf5HB/wDpXqawcUqaOv7Pk5RkziZu6mVhPASnyoeKAOovaCJLTvCyrc6D2PNMX6TVDUOVugO2fCOfaCbscdqEwW7vL9VU1LN/WHXWT8PyHkn6Nq8Hadf0/ILqLDGjhPjHzVqei4HdlwEiFo27FlOjVF0CVrGbFz8qSZ18EnKNsEJSFUXDZKQSlFIKYg4SkkoKQ4qQEuKYeUt5TLypQrG3lR3uTjyo/wA3614pyQ2M1QjQ5ZgMB3ZjPIFMhWVtbGHF2Wi0vjQv1yDnvTza9aJNbKeAYI9TPqrS+swGZW5WNGwaABZq7tBvrUx4vTxSZXKTiKrY+8Oy1Yc367J0He39VNYxrgC0yDqCN6ztaiGgxVpmdDldMhWXRakesyZuw7Zvyu/X8k8oJKxI5W3RY9QO9P2lA5uy0uPfqFoKGEsG3XxU5lMDYAPBZ3NeBoUJeLKduGPfrUIaOA/IKzo2rWtiJHfr6J9CVybHUUhLWgbBCUhCUYEIQgAWI+VSxz21KqP4VUT9yoCw+uRbdRMVsW16FSk7Y9pb4TsPIweSfHLlkmVZoc+Nx6kLoriHX2lNx9oDI77zdD56HmlXTsrHkbifXX4rF9CcQdbXDqNXQOOV3BtVuk+B2eS3N1UZLg4iCP0/JPnUcU3b03KOGy9riXVaMybcQzNNM6guh08HArI2OMstrWpT9tzn5cuzLlJIJ4hXOJ0XU6znM7TDB03QZXnuJS2s8lpALjBgxtkKqGfFN/DJPyLnF1TLboK7+3sdH1z4Sxy2+OXoZd0R3NM/9Ref9EKxF3TLYkyBJygktIgncrnpffRcUC+B2ZMOa4aVNxaTwT5eIgkUcjs2FW5Dqwj+6b/+z1DwKLjDaz65zE1ar8xiczHdmOHsgKlw3FGueddlNo28XvKgWl65uGVGy4S5xp7pL2icnGHO80kOIhZE4S0LWxY6q2q+CAX1HagjeV3DbVsF7vpNiDu7UfBQsKxamzDWM64Gs7rXZNS4FxhuaJ3cVDoNuOqGVjjDWjUgajVxgniVplxuPZySKVwlPmaHa+IU21IGoBjZp6pgYqTsb6/BVFzRqBxL2OB8EUaxE7tP0+K6EZRkri7Oe8ST1RpsGv39exwIbkzOEAbSMu/xK2lDE3u9qo8849AvL8MxTLrpr7hoPitDZY3xIWfNj5nZ0OGl2caPQbYzxdzUoVW72DzKy1hjUjQ+hVtRvAVleOjWstjlfC6LnZg0tPcZUmlgzD+qTTqqxtXKG5JbiqEG7okW1qGjRSAkBLCpZqQIQhQSNEpJTuVdyqbAjlIcFKyBGQIsiitdTKR82JVrkC7CLCip+YEpqwAFWs3e00/Iskepd6q8VLiVI07gVhqxzRTqDhBJY8eEuHNMnegstNSNjDJaV5/igAJ9nhBA2nRs/wCae4g9y9MvaQc3QAgrGYthJJ0ptP4VfilRlzxM1RFMscZZrOXZOh2/D13qfhT3UqrOrOpe3QA6y4fmuMwx4P7scmq96M4HUdcMc8Q1hDzs2j2R5+5XzyJIzQxttUeiIQhc46wIQhAAhR769p0aZqVXtpsbqXOMALzHpH8sDWktsqWf/FqyG+LaftHnHgrMeKU+6iueWMNz1aUL5uxHp9iFY9q5ewH6NKKY8Ozr6rllaYpca0xe1AfpF1UA+DnEArT7m0vikkZ/e7ekT6SXF4NbYDjdMjW5YTsHzphJ8GCqSfJaS3usbtx+1ykf4tS2PqHgpHwy8Jr6jPiWt4P6Gh6a4Y1jvnIgAw2psGuxr/cDyVWzFM4jUnjskc0Yd00Y1xZc27S8iHPa8VCQdI7ROncHKlxR0PcbQdZT2t1/aN7jT9oxxErFxvszJljbW30MvveKM7g9Xutn9CfcXbhuVZc3YcCHBpHAgFUd1ib3Htkzw2RyUf5w46CfVcWXsuUNi33pPYsg+i1wc1jWuGoLRBB7oShiA12k/al3qVS1ahBhwgpPWd/km90yNU2w7Y0VHEYIIABGsECPI7U/d4v1sdbldAIEsEAHaAI0WUdU+0TzUqjc0wADmB4jKecQmhwc47NontmXdG5aPY6sD7LQ30gKR87M+0PxAhUTGB/sVmzweC08jsTvV1WjUGO7UeiePAa29fMV5mX3zh5GwOHIqmxK7oBwbVpFocQHlg7WWdYGmunFQauJBncfsnKfyU/B8erMBA6usxxlzKrBPDbPLafBdfgeClF8y2+hTPKn3ixtMAw2v/7e8NF25lYQAdw7QE8nFTKvQK6pwWGnWbxYQDHGHEehUemcOraVaL7V/Gnqz+UDQfh5q1s+j9xRbnsLjrWbYY+J8WE5Cuk+aPjXn/tBal4X/i9foyso030nBtRjmHXRzS3ZwV/ZVhA1C7S6X1Gnqr23DuMsyu8cruy7fshWVpaWVxrbv6t/1Dp/kd8ColaVzXqtULFpuoS16PRirerrtV3ZFUj8Lq0jJbmbxbr5jaFYYbXBVU4pq4luObUqkqLtqWE0xydaVjZ0UzqEIUDAhCEACEIQAIQhAAk1GBwIIkHQpSEAVnzJzPZkt7to8RvS9DtB/lKsEJuZlfZorPmObdHj+SnW9AMEDn3nvTqFDk2NGCjsCEJD6oG08t/koGFqm6UdI6NlQNWse5jB7T3cGj3ncl49jtO1oOrVc2VuwaAucdjGg6yV8/49i9fELrO4Fz3HJTptkhoJ0Ywe879q0YMHaO3sjPnz9mqW7G+lnSmvfVM1Z0NB7FJpORg7hvd9o+mxaDoj8mNxcgVLgm3onUSP2rxG1rT7I73eS2HQn5P6VoG17wtdX2tYYc2l4DXM/v2DdxUzpL8oDKU07aalTYXujq2HwGrj6e5a3klL4MK9TLyxgufMyytMAw7DKfWFlNkadbU7dVx4N0JJ7mjkqDHPlMJltpTjcKtXXm2mPieXHDXl1VuHmpVe57thc46D7IGwD7LfJK6prBJMDifbP3R9H394VsODitcj5mY8ntCctMS5V18SVVxO7qTnr1ddoa7KXcMwbAjhm5KvqMpsJLgHO4bT+Jx/ruXKl250MptIncJLnE+H9cZT9vhG3rCQRtY3LI/5lQnJS5ye5aPhh8vIzLtMr0t+exCNR9U5WgmdjGjTy+JVhZWwZqXGoW6ljHZabP8AnVj2R4Nk96i3+O0qQLKeWoN7aedlIn/EqGH1uUBZ66vLi7cKYDnx7NKk2GN8KbdB4nzSOcntov39/Jphw0F39X+/v4L7EelVNrgCW3Oskhrmsbr7LHuOd/PRFtj+b9z1byf4VQClU8GPb2HHkOan9H/kiuKwDrioyiP7trg+pHeRLW+q3uE9BaVo2KdsxxO2o8NqVD4P2t/DC5+bsn82bocPWq0MRSwqrdU8xomg4bM7gc3lqB4gKmxHCK9HWpTcG/XHab/MNBzXqFbCw06Z6Z4bvJ2vqmxTqNOtUNb9YscRH2spkeUKlQ6CzhTtnkNSrwS6dJx7u8r1Y9A6Vc5usotJ1zUm5Se8t2FY7pT0JvrWXNaK1IfTpAyB9qnMjlKeEMbdeJVLHlSutCjbDR8U0MXcw/s3H4eSqi5zj2iU9SprZDhY/wBxnlOjVYTjdKrDLu2p1J/isllXxJ3+YCuLbALesD8zrguI/dVuy8agwDGuz9VjbBvaGuXv04d6uqFuyAc+u3dp+RVzxV3dPsJ2995X/DJt1hdWiYqsc3gTqD4OGiVaVX0nZqZc08WEg8xvV1hHSCoyWPcK1LTs1NdPvHltnarVmHWlz+5f1FQ/w3QWnwjTyPJQ5OPfWnVaiUpf9b16PR+j2+w1Y9KusZkuqbLhmyYAePEHSfIqUOj9vX7VpVyu29W+dPD6Q9VV4l0fNIzUBadgqN2b/pb92h8lABLHNl06/vG6FvAkAzzHkAiMI1zY3XlqvoJPLJvlyx5vPSXozR0cUu7RwbWBc3dn7QP3Xj+u5aKxxCjX1jI/v0P8w0KzuG9JjkDauW4pkDXQnwnY7mre2sKNUZrd0cWHdy2j1CzZoreUafVbGzhpy2xy5l/5luvLr6F+2mR3p2nsUC1e5mjvX4FT2OkLBJUdjG00KQhCQsBCEIAEIQgAQhCABCEIAEIQgAQhCAImYl+UnThs9yksYBsACEIA8X+Wq7eb2nSLjkbRa9rdwe91QOd4w1o5LnyVUGgVqoA6wFrA/eGkEkDhMbkIXUj/AE6OVL+oZcdO7t7KTA1xGd5a6NpETE7VhrdgL2g7CQPchC08J3Gc7j3/AMqXyJtP2XHe3NHdEbBsVXUeTqTJ4riFfHdmeWyNTZW7W1KbGiGvpFzokFxje7bHdMLDYpevqOLXuJa0kNaIDWwSNGCAPJCFljrJnWikoIX0as2VbpjKgzNMyJI2d4Mr2ews6dAZaDG0h9gZZ8SNvNCFRxTNGDxLKzGcnNBjfEHzGqabe1GmGvdE7Jn3oQsZp8TR2rs7BmgzxAUPFLGmGFwaAe7T0C6hVLcsexkK7slekG6B+bMNxjfG4+Cv7W6eCAHGOB196ELVl2XkYsTqckuv4RlPlZwag2iK7aTW1SdXtEZvEDQleXUghC3cI28as5/GaZGT7Adsf1uUqghC2I5syyt1PYEITmWRtehN4+p1lOo4vYBo10HThJ1IVT0qtGUrjLTaGgiYExPcNyELnQ04tpbUdifxez4Slq738d2Z667DmuboXPAdG8GNo2E9+1aSxeQQQYPEIQr8mzM2H+1/u5ucOeX0gXalSaQ05oQuFLdnqobIWhCEo5/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pic>
        <p:nvPicPr>
          <p:cNvPr id="141317" name="Picture 18" descr="https://encrypted-tbn2.gstatic.com/images?q=tbn:ANd9GcRmtADxALOPgh-VTJl-OdScYo2-l0VqYOm80_opHqsxNBDmmT4FK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08900" y="5857875"/>
            <a:ext cx="14351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18" name="Picture 24" descr="https://encrypted-tbn0.gstatic.com/images?q=tbn:ANd9GcRWn3yi9IGOrUSH8OOlW7ISzulRHpQpVsktKfLMVc5D6fEb86zu3g"/>
          <p:cNvPicPr>
            <a:picLocks noChangeAspect="1" noChangeArrowheads="1"/>
          </p:cNvPicPr>
          <p:nvPr/>
        </p:nvPicPr>
        <p:blipFill>
          <a:blip r:embed="rId4">
            <a:lum bright="16000" contrast="10000"/>
          </a:blip>
          <a:srcRect/>
          <a:stretch>
            <a:fillRect/>
          </a:stretch>
        </p:blipFill>
        <p:spPr bwMode="auto">
          <a:xfrm>
            <a:off x="7715250" y="4857750"/>
            <a:ext cx="142875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19" name="Picture 28" descr="https://encrypted-tbn1.gstatic.com/images?q=tbn:ANd9GcQXIRh9PxR19UiF6hFVgF-islv6VDwRcFPM3Zlj-XWxfbphr3TWx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3571875"/>
            <a:ext cx="14287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14282" y="1571612"/>
            <a:ext cx="8572500" cy="3354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900" b="1" kern="0" dirty="0">
                <a:solidFill>
                  <a:srgbClr val="000099"/>
                </a:solidFill>
              </a:rPr>
              <a:t>51</a:t>
            </a:r>
            <a:r>
              <a:rPr lang="ru-RU" b="1" kern="0" dirty="0">
                <a:solidFill>
                  <a:prstClr val="black"/>
                </a:solidFill>
              </a:rPr>
              <a:t> – </a:t>
            </a:r>
            <a:r>
              <a:rPr lang="ru-RU" sz="1700" b="1" kern="0" dirty="0">
                <a:solidFill>
                  <a:prstClr val="black"/>
                </a:solidFill>
              </a:rPr>
              <a:t>Экология организмов и сообществ</a:t>
            </a:r>
            <a:r>
              <a:rPr lang="ru-RU" b="1" kern="0" dirty="0">
                <a:solidFill>
                  <a:prstClr val="black"/>
                </a:solidFill>
              </a:rPr>
              <a:t/>
            </a:r>
            <a:br>
              <a:rPr lang="ru-RU" b="1" kern="0" dirty="0">
                <a:solidFill>
                  <a:prstClr val="black"/>
                </a:solidFill>
              </a:rPr>
            </a:br>
            <a:r>
              <a:rPr lang="ru-RU" sz="1900" b="1" kern="0" dirty="0">
                <a:solidFill>
                  <a:srgbClr val="000099"/>
                </a:solidFill>
              </a:rPr>
              <a:t>52</a:t>
            </a:r>
            <a:r>
              <a:rPr lang="ru-RU" b="1" kern="0" dirty="0">
                <a:solidFill>
                  <a:prstClr val="black"/>
                </a:solidFill>
              </a:rPr>
              <a:t> – </a:t>
            </a:r>
            <a:r>
              <a:rPr lang="ru-RU" sz="1700" b="1" kern="0" dirty="0">
                <a:solidFill>
                  <a:prstClr val="black"/>
                </a:solidFill>
              </a:rPr>
              <a:t>Биологическое разнообразие</a:t>
            </a:r>
            <a:r>
              <a:rPr lang="ru-RU" b="1" kern="0" dirty="0">
                <a:solidFill>
                  <a:prstClr val="black"/>
                </a:solidFill>
              </a:rPr>
              <a:t/>
            </a:r>
            <a:br>
              <a:rPr lang="ru-RU" b="1" kern="0" dirty="0">
                <a:solidFill>
                  <a:prstClr val="black"/>
                </a:solidFill>
              </a:rPr>
            </a:br>
            <a:r>
              <a:rPr lang="ru-RU" sz="1900" b="1" kern="0" dirty="0">
                <a:solidFill>
                  <a:srgbClr val="000099"/>
                </a:solidFill>
              </a:rPr>
              <a:t>53</a:t>
            </a:r>
            <a:r>
              <a:rPr lang="ru-RU" sz="1700" b="1" kern="0" dirty="0">
                <a:solidFill>
                  <a:prstClr val="black"/>
                </a:solidFill>
              </a:rPr>
              <a:t> –  Общая генетика</a:t>
            </a:r>
          </a:p>
          <a:p>
            <a:pPr>
              <a:defRPr/>
            </a:pPr>
            <a:r>
              <a:rPr lang="ru-RU" sz="1900" b="1" kern="0" dirty="0">
                <a:solidFill>
                  <a:srgbClr val="000099"/>
                </a:solidFill>
              </a:rPr>
              <a:t>54</a:t>
            </a:r>
            <a:r>
              <a:rPr lang="ru-RU" b="1" kern="0" dirty="0">
                <a:solidFill>
                  <a:prstClr val="black"/>
                </a:solidFill>
              </a:rPr>
              <a:t> –  </a:t>
            </a:r>
            <a:r>
              <a:rPr lang="ru-RU" sz="1700" b="1" kern="0" dirty="0">
                <a:solidFill>
                  <a:prstClr val="black"/>
                </a:solidFill>
              </a:rPr>
              <a:t>Почвы как компонент биосферы (формирование, эволюция, экологические функции)</a:t>
            </a:r>
          </a:p>
          <a:p>
            <a:pPr>
              <a:defRPr/>
            </a:pPr>
            <a:r>
              <a:rPr lang="ru-RU" sz="1900" b="1" kern="0" dirty="0">
                <a:solidFill>
                  <a:srgbClr val="000099"/>
                </a:solidFill>
              </a:rPr>
              <a:t>56</a:t>
            </a:r>
            <a:r>
              <a:rPr lang="ru-RU" b="1" kern="0" dirty="0">
                <a:solidFill>
                  <a:prstClr val="black"/>
                </a:solidFill>
              </a:rPr>
              <a:t> – </a:t>
            </a:r>
            <a:r>
              <a:rPr lang="ru-RU" sz="1700" b="1" kern="0" dirty="0">
                <a:solidFill>
                  <a:prstClr val="black"/>
                </a:solidFill>
              </a:rPr>
              <a:t>Физиология и биохимия растений, фотосинтез, взаимодействие растений с другими организмами</a:t>
            </a:r>
            <a:r>
              <a:rPr lang="ru-RU" b="1" kern="0" dirty="0">
                <a:solidFill>
                  <a:prstClr val="black"/>
                </a:solidFill>
              </a:rPr>
              <a:t>;</a:t>
            </a:r>
            <a:br>
              <a:rPr lang="ru-RU" b="1" kern="0" dirty="0">
                <a:solidFill>
                  <a:prstClr val="black"/>
                </a:solidFill>
              </a:rPr>
            </a:br>
            <a:r>
              <a:rPr lang="ru-RU" sz="1900" b="1" kern="0" dirty="0">
                <a:solidFill>
                  <a:srgbClr val="000099"/>
                </a:solidFill>
              </a:rPr>
              <a:t>57</a:t>
            </a:r>
            <a:r>
              <a:rPr lang="ru-RU" sz="2000" b="1" kern="0" dirty="0">
                <a:solidFill>
                  <a:srgbClr val="000099"/>
                </a:solidFill>
              </a:rPr>
              <a:t> </a:t>
            </a:r>
            <a:r>
              <a:rPr lang="ru-RU" b="1" kern="0" dirty="0">
                <a:solidFill>
                  <a:prstClr val="black"/>
                </a:solidFill>
              </a:rPr>
              <a:t>– </a:t>
            </a:r>
            <a:r>
              <a:rPr lang="ru-RU" sz="1700" b="1" kern="0" dirty="0">
                <a:solidFill>
                  <a:prstClr val="black"/>
                </a:solidFill>
              </a:rPr>
              <a:t>Структура и функции </a:t>
            </a:r>
            <a:r>
              <a:rPr lang="ru-RU" sz="1700" b="1" kern="0" dirty="0" err="1">
                <a:solidFill>
                  <a:prstClr val="black"/>
                </a:solidFill>
              </a:rPr>
              <a:t>биомолекул</a:t>
            </a:r>
            <a:r>
              <a:rPr lang="ru-RU" sz="1700" b="1" kern="0" dirty="0">
                <a:solidFill>
                  <a:prstClr val="black"/>
                </a:solidFill>
              </a:rPr>
              <a:t> и надмолекулярных </a:t>
            </a:r>
          </a:p>
          <a:p>
            <a:pPr>
              <a:defRPr/>
            </a:pPr>
            <a:r>
              <a:rPr lang="ru-RU" sz="1700" b="1" kern="0" dirty="0">
                <a:solidFill>
                  <a:prstClr val="black"/>
                </a:solidFill>
              </a:rPr>
              <a:t>комплексов, </a:t>
            </a:r>
            <a:r>
              <a:rPr lang="ru-RU" sz="1700" b="1" kern="0" dirty="0" err="1">
                <a:solidFill>
                  <a:prstClr val="black"/>
                </a:solidFill>
              </a:rPr>
              <a:t>протеомика</a:t>
            </a:r>
            <a:r>
              <a:rPr lang="ru-RU" sz="1700" b="1" kern="0" dirty="0">
                <a:solidFill>
                  <a:prstClr val="black"/>
                </a:solidFill>
              </a:rPr>
              <a:t>, </a:t>
            </a:r>
            <a:r>
              <a:rPr lang="ru-RU" sz="1700" b="1" kern="0" dirty="0" err="1">
                <a:solidFill>
                  <a:prstClr val="black"/>
                </a:solidFill>
              </a:rPr>
              <a:t>биокатализ</a:t>
            </a:r>
            <a:r>
              <a:rPr lang="ru-RU" sz="1700" b="1" kern="0" dirty="0">
                <a:solidFill>
                  <a:prstClr val="black"/>
                </a:solidFill>
              </a:rPr>
              <a:t>;</a:t>
            </a:r>
          </a:p>
          <a:p>
            <a:pPr>
              <a:defRPr/>
            </a:pPr>
            <a:r>
              <a:rPr lang="ru-RU" sz="1900" b="1" kern="0" dirty="0">
                <a:solidFill>
                  <a:srgbClr val="000099"/>
                </a:solidFill>
              </a:rPr>
              <a:t>59</a:t>
            </a:r>
            <a:r>
              <a:rPr lang="ru-RU" sz="2000" b="1" kern="0" dirty="0">
                <a:solidFill>
                  <a:srgbClr val="000099"/>
                </a:solidFill>
              </a:rPr>
              <a:t> </a:t>
            </a:r>
            <a:r>
              <a:rPr lang="ru-RU" sz="2000" b="1" kern="0" dirty="0">
                <a:solidFill>
                  <a:prstClr val="black"/>
                </a:solidFill>
              </a:rPr>
              <a:t>–</a:t>
            </a:r>
            <a:r>
              <a:rPr lang="ru-RU" sz="2800" b="1" kern="0" dirty="0">
                <a:solidFill>
                  <a:prstClr val="black"/>
                </a:solidFill>
              </a:rPr>
              <a:t> </a:t>
            </a:r>
            <a:r>
              <a:rPr lang="ru-RU" sz="1700" b="1" kern="0" dirty="0">
                <a:solidFill>
                  <a:prstClr val="black"/>
                </a:solidFill>
              </a:rPr>
              <a:t>Молекулярные механизмы клеточной дифференцировки, </a:t>
            </a:r>
          </a:p>
          <a:p>
            <a:pPr>
              <a:defRPr/>
            </a:pPr>
            <a:r>
              <a:rPr lang="ru-RU" sz="1700" b="1" kern="0" dirty="0">
                <a:solidFill>
                  <a:prstClr val="black"/>
                </a:solidFill>
              </a:rPr>
              <a:t>иммунитета и онкогенеза</a:t>
            </a:r>
          </a:p>
        </p:txBody>
      </p:sp>
      <p:pic>
        <p:nvPicPr>
          <p:cNvPr id="141321" name="Picture 26" descr="https://encrypted-tbn1.gstatic.com/images?q=tbn:ANd9GcTiPYbAZ-aplxQIqaCMk9pMSAE-BD4N_IrDv4CAMhnaiC32seF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01000" y="2357438"/>
            <a:ext cx="1143000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5750" y="142875"/>
            <a:ext cx="8572500" cy="1071547"/>
          </a:xfrm>
          <a:solidFill>
            <a:schemeClr val="accent1">
              <a:alpha val="21176"/>
            </a:schemeClr>
          </a:solidFill>
          <a:ln w="25400">
            <a:solidFill>
              <a:schemeClr val="bg1"/>
            </a:solidFill>
          </a:ln>
        </p:spPr>
        <p:txBody>
          <a:bodyPr anchor="ctr"/>
          <a:lstStyle/>
          <a:p>
            <a:pPr algn="ctr">
              <a:buSzPct val="130000"/>
              <a:buFont typeface="Wingdings" pitchFamily="2" charset="2"/>
              <a:buNone/>
            </a:pPr>
            <a:r>
              <a:rPr lang="ru-RU" altLang="ru-RU" sz="2000" b="1" dirty="0" smtClean="0">
                <a:latin typeface="Arial" pitchFamily="34" charset="0"/>
              </a:rPr>
              <a:t>Результаты </a:t>
            </a:r>
            <a:r>
              <a:rPr lang="ru-RU" altLang="ru-RU" sz="2000" b="1" dirty="0" smtClean="0">
                <a:latin typeface="Arial" pitchFamily="34" charset="0"/>
              </a:rPr>
              <a:t>исследований, проводимых в рамках Программы ФНИ государственных академий наук на 2013-2020 гг. </a:t>
            </a:r>
            <a:r>
              <a:rPr lang="ru-RU" altLang="ru-RU" sz="2000" b="1" dirty="0" smtClean="0">
                <a:latin typeface="Arial" pitchFamily="34" charset="0"/>
              </a:rPr>
              <a:t/>
            </a:r>
            <a:br>
              <a:rPr lang="ru-RU" altLang="ru-RU" sz="2000" b="1" dirty="0" smtClean="0">
                <a:latin typeface="Arial" pitchFamily="34" charset="0"/>
              </a:rPr>
            </a:br>
            <a:r>
              <a:rPr lang="ru-RU" altLang="ru-RU" sz="2000" b="1" dirty="0" smtClean="0">
                <a:latin typeface="Arial" pitchFamily="34" charset="0"/>
              </a:rPr>
              <a:t>по </a:t>
            </a:r>
            <a:r>
              <a:rPr lang="ru-RU" altLang="ru-RU" sz="2000" b="1" dirty="0" smtClean="0">
                <a:solidFill>
                  <a:srgbClr val="000099"/>
                </a:solidFill>
                <a:latin typeface="Arial" pitchFamily="34" charset="0"/>
              </a:rPr>
              <a:t>7</a:t>
            </a:r>
            <a:r>
              <a:rPr lang="ru-RU" altLang="ru-RU" sz="2000" b="1" dirty="0" smtClean="0">
                <a:latin typeface="Arial" pitchFamily="34" charset="0"/>
              </a:rPr>
              <a:t> направлениям:</a:t>
            </a:r>
          </a:p>
        </p:txBody>
      </p:sp>
      <p:sp>
        <p:nvSpPr>
          <p:cNvPr id="141323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286750" y="6434138"/>
            <a:ext cx="442913" cy="42386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5672A68-6B61-4EAA-8EB6-D66340AFD8A2}" type="slidenum">
              <a:rPr lang="en-US" altLang="ru-RU" sz="1600" smtClean="0"/>
              <a:pPr/>
              <a:t>2</a:t>
            </a:fld>
            <a:endParaRPr lang="en-US" altLang="ru-RU" sz="16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428596" y="714356"/>
            <a:ext cx="8539163" cy="193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500" dirty="0">
                <a:latin typeface="Calibri" pitchFamily="34" charset="0"/>
              </a:rPr>
              <a:t>Впервые в рамках комплексного исследования с участием НИИ Норвегии, Швеции, Финляндии, Дании и России при изучении происхождения и структуры популяции волков и межвидовой гибридизации проведено </a:t>
            </a:r>
            <a:r>
              <a:rPr lang="ru-RU" sz="1500" dirty="0" err="1">
                <a:latin typeface="Calibri" pitchFamily="34" charset="0"/>
              </a:rPr>
              <a:t>полногеномное</a:t>
            </a:r>
            <a:r>
              <a:rPr lang="ru-RU" sz="1500" dirty="0">
                <a:latin typeface="Calibri" pitchFamily="34" charset="0"/>
              </a:rPr>
              <a:t> </a:t>
            </a:r>
            <a:r>
              <a:rPr lang="ru-RU" sz="1500" dirty="0" err="1">
                <a:latin typeface="Calibri" pitchFamily="34" charset="0"/>
              </a:rPr>
              <a:t>секвенирование</a:t>
            </a:r>
            <a:r>
              <a:rPr lang="ru-RU" sz="1500" dirty="0">
                <a:latin typeface="Calibri" pitchFamily="34" charset="0"/>
              </a:rPr>
              <a:t> более чем 200 особей волков и 100 собак </a:t>
            </a:r>
            <a:r>
              <a:rPr lang="ru-RU" sz="1500" dirty="0" err="1">
                <a:latin typeface="Calibri" pitchFamily="34" charset="0"/>
              </a:rPr>
              <a:t>Фенноскандии</a:t>
            </a:r>
            <a:r>
              <a:rPr lang="ru-RU" sz="1500" dirty="0">
                <a:latin typeface="Calibri" pitchFamily="34" charset="0"/>
              </a:rPr>
              <a:t>. </a:t>
            </a:r>
            <a:r>
              <a:rPr lang="ru-RU" sz="1500" dirty="0">
                <a:solidFill>
                  <a:srgbClr val="FF0000"/>
                </a:solidFill>
                <a:latin typeface="Calibri" pitchFamily="34" charset="0"/>
              </a:rPr>
              <a:t>Показано: финско-карельское происхождение скандинавской популяции волков; четкое разделение волков и собак (без признаков </a:t>
            </a:r>
            <a:r>
              <a:rPr lang="ru-RU" sz="1500" dirty="0" err="1">
                <a:solidFill>
                  <a:srgbClr val="FF0000"/>
                </a:solidFill>
                <a:latin typeface="Calibri" pitchFamily="34" charset="0"/>
              </a:rPr>
              <a:t>интрогрессии</a:t>
            </a:r>
            <a:r>
              <a:rPr lang="ru-RU" sz="1500" dirty="0">
                <a:solidFill>
                  <a:srgbClr val="FF0000"/>
                </a:solidFill>
                <a:latin typeface="Calibri" pitchFamily="34" charset="0"/>
              </a:rPr>
              <a:t>); двунаправленный генетический перенос между финско-карельской и скандинавской популяциями, несмотря на серьезные изолирующие барьеры в виде оленеводческой зоны; низкая частота смешения между волками и собаками в </a:t>
            </a:r>
            <a:r>
              <a:rPr lang="ru-RU" sz="1500" dirty="0" err="1">
                <a:solidFill>
                  <a:srgbClr val="FF0000"/>
                </a:solidFill>
                <a:latin typeface="Calibri" pitchFamily="34" charset="0"/>
              </a:rPr>
              <a:t>Фенноскандии</a:t>
            </a:r>
            <a:r>
              <a:rPr lang="ru-RU" sz="1500" dirty="0">
                <a:solidFill>
                  <a:srgbClr val="FF0000"/>
                </a:solidFill>
                <a:latin typeface="Calibri" pitchFamily="34" charset="0"/>
              </a:rPr>
              <a:t>. </a:t>
            </a:r>
          </a:p>
        </p:txBody>
      </p:sp>
      <p:pic>
        <p:nvPicPr>
          <p:cNvPr id="143363" name="Picture 3" descr="D:\Отчеты\2020\Годовой\Снимо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5318125"/>
            <a:ext cx="3767137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496"/>
            <a:ext cx="4960938" cy="3738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00628" y="2786058"/>
            <a:ext cx="3873500" cy="2493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Calibri"/>
                <a:cs typeface="+mn-cs"/>
              </a:rPr>
              <a:t>Анализ главных компонент (АГК) волков и собак на основе данных о последовательности всего генома. а) все скандинавские, финские и карельские волки, три гибрида F1 и 112 загруженных собак. (</a:t>
            </a:r>
            <a:r>
              <a:rPr lang="ru-RU" sz="1300" dirty="0" err="1">
                <a:solidFill>
                  <a:prstClr val="black"/>
                </a:solidFill>
                <a:latin typeface="Calibri"/>
                <a:cs typeface="+mn-cs"/>
              </a:rPr>
              <a:t>b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+mn-cs"/>
              </a:rPr>
              <a:t>–</a:t>
            </a:r>
            <a:r>
              <a:rPr lang="ru-RU" sz="1300" dirty="0" err="1">
                <a:solidFill>
                  <a:prstClr val="black"/>
                </a:solidFill>
                <a:latin typeface="Calibri"/>
                <a:cs typeface="+mn-cs"/>
              </a:rPr>
              <a:t>c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+mn-cs"/>
              </a:rPr>
              <a:t>) тот же АГК, что и в 1a, но показывающий эффект дрейфа и инбридинга у скандинавских Волков. Остальные образцы показаны серым цветом для лучшей видимости. (</a:t>
            </a:r>
            <a:r>
              <a:rPr lang="ru-RU" sz="1300" dirty="0" err="1">
                <a:solidFill>
                  <a:prstClr val="black"/>
                </a:solidFill>
                <a:latin typeface="Calibri"/>
                <a:cs typeface="+mn-cs"/>
              </a:rPr>
              <a:t>b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+mn-cs"/>
              </a:rPr>
              <a:t>) волки скандинавского происхождения окрашены в зависимости от количества поколений до ближайшего основателя. (</a:t>
            </a:r>
            <a:r>
              <a:rPr lang="ru-RU" sz="1300" dirty="0" err="1">
                <a:solidFill>
                  <a:prstClr val="black"/>
                </a:solidFill>
                <a:latin typeface="Calibri"/>
                <a:cs typeface="+mn-cs"/>
              </a:rPr>
              <a:t>c</a:t>
            </a:r>
            <a:r>
              <a:rPr lang="ru-RU" sz="1300" dirty="0">
                <a:solidFill>
                  <a:prstClr val="black"/>
                </a:solidFill>
                <a:latin typeface="Calibri"/>
                <a:cs typeface="+mn-cs"/>
              </a:rPr>
              <a:t>) волки скандинавского происхождения окрашены на основе инбридинга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5072063" y="357166"/>
            <a:ext cx="407193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kern="0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52 – Биологическое разнообразие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6550025"/>
            <a:ext cx="2543175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</a:rPr>
              <a:t>Лаборатория зоологии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714356"/>
            <a:ext cx="8675687" cy="1984394"/>
          </a:xfrm>
          <a:prstGeom prst="roundRect">
            <a:avLst>
              <a:gd name="adj" fmla="val 9070"/>
            </a:avLst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0"/>
            <a:ext cx="633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kern="0" dirty="0" smtClean="0"/>
              <a:t>Важнейшие результаты для доклада Президенту РФ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851275" y="323850"/>
            <a:ext cx="5184775" cy="2962275"/>
          </a:xfrm>
          <a:prstGeom prst="roundRect">
            <a:avLst>
              <a:gd name="adj" fmla="val 9070"/>
            </a:avLst>
          </a:prstGeom>
          <a:solidFill>
            <a:schemeClr val="accent6">
              <a:lumMod val="20000"/>
              <a:lumOff val="80000"/>
              <a:alpha val="41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4541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" y="2852738"/>
            <a:ext cx="3829050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87825" y="3665538"/>
            <a:ext cx="4248150" cy="290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5214938" y="0"/>
            <a:ext cx="39290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п. 51 – Экология организмов и сообществ</a:t>
            </a:r>
          </a:p>
        </p:txBody>
      </p:sp>
      <p:sp>
        <p:nvSpPr>
          <p:cNvPr id="23562" name="Rectangle 1"/>
          <p:cNvSpPr>
            <a:spLocks noChangeArrowheads="1"/>
          </p:cNvSpPr>
          <p:nvPr/>
        </p:nvSpPr>
        <p:spPr bwMode="auto">
          <a:xfrm>
            <a:off x="71438" y="6092825"/>
            <a:ext cx="4284662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i="1" dirty="0" err="1">
                <a:solidFill>
                  <a:srgbClr val="000000"/>
                </a:solidFill>
                <a:latin typeface="Calibri"/>
                <a:cs typeface="Times New Roman" pitchFamily="18" charset="0"/>
              </a:rPr>
              <a:t>Mironov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V.L., </a:t>
            </a:r>
            <a:r>
              <a:rPr lang="en-US" sz="1300" i="1" dirty="0" err="1">
                <a:solidFill>
                  <a:srgbClr val="000000"/>
                </a:solidFill>
                <a:latin typeface="Calibri"/>
                <a:cs typeface="Times New Roman" pitchFamily="18" charset="0"/>
              </a:rPr>
              <a:t>Kondratev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A.Y., </a:t>
            </a:r>
            <a:r>
              <a:rPr lang="en-US" sz="1300" i="1" dirty="0" err="1">
                <a:solidFill>
                  <a:srgbClr val="000000"/>
                </a:solidFill>
                <a:latin typeface="Calibri"/>
                <a:cs typeface="Times New Roman" pitchFamily="18" charset="0"/>
              </a:rPr>
              <a:t>Mironova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A.V. //</a:t>
            </a:r>
            <a:r>
              <a:rPr lang="ru-RU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</a:t>
            </a:r>
            <a:r>
              <a:rPr lang="en-US" sz="1300" b="1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Ecological Indicators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. 2020. V. 116. P. 106430. </a:t>
            </a:r>
            <a:r>
              <a:rPr lang="en-US" sz="1300" i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DOI: 10.1016/j.ecolind.2020.106430</a:t>
            </a:r>
            <a:endParaRPr lang="en-US" sz="1300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903913" y="6550025"/>
            <a:ext cx="33480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Лаборатория болотных экосистем</a:t>
            </a:r>
          </a:p>
        </p:txBody>
      </p:sp>
      <p:pic>
        <p:nvPicPr>
          <p:cNvPr id="145416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75" y="673100"/>
            <a:ext cx="3636963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AutoShape 11" descr="SOlar Radiation &amp; Climate Experiment (SORCE) | N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7181" name="AutoShape 13" descr="SOlar Radiation &amp; Climate Experiment (SORCE) | N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4187825" y="3270250"/>
            <a:ext cx="47529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Корреляция скорости роста 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S. </a:t>
            </a:r>
            <a:r>
              <a:rPr lang="en-US" sz="1300" i="1" dirty="0" err="1">
                <a:solidFill>
                  <a:srgbClr val="000000"/>
                </a:solidFill>
                <a:latin typeface="Calibri"/>
                <a:cs typeface="Times New Roman" pitchFamily="18" charset="0"/>
              </a:rPr>
              <a:t>riparium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</a:t>
            </a:r>
            <a:r>
              <a:rPr lang="ru-RU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с излучением диапазона 200-310 нм (</a:t>
            </a:r>
            <a:r>
              <a:rPr lang="en-US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n=539)</a:t>
            </a:r>
            <a:r>
              <a:rPr lang="ru-RU" sz="13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:</a:t>
            </a:r>
            <a:endParaRPr lang="en-US" sz="1300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45420" name="Picture 15" descr="C:\Users\Mironoff\Desktop\title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8" y="9525"/>
            <a:ext cx="4019550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111125" y="2509838"/>
            <a:ext cx="37401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Пример исходных и </a:t>
            </a:r>
            <a:r>
              <a:rPr lang="ru-RU" sz="1200" i="1" dirty="0" err="1">
                <a:solidFill>
                  <a:srgbClr val="000000"/>
                </a:solidFill>
                <a:latin typeface="Calibri"/>
                <a:cs typeface="Times New Roman" pitchFamily="18" charset="0"/>
              </a:rPr>
              <a:t>детрендированных</a:t>
            </a:r>
            <a:r>
              <a:rPr lang="ru-RU" sz="1200" i="1" dirty="0">
                <a:solidFill>
                  <a:srgbClr val="000000"/>
                </a:solidFill>
                <a:latin typeface="Calibri"/>
                <a:cs typeface="Times New Roman" pitchFamily="18" charset="0"/>
              </a:rPr>
              <a:t> паттернов:</a:t>
            </a:r>
            <a:endParaRPr lang="en-US" sz="1200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>
            <a:off x="7678738" y="4108450"/>
            <a:ext cx="501650" cy="0"/>
          </a:xfrm>
          <a:prstGeom prst="straightConnector1">
            <a:avLst/>
          </a:prstGeom>
          <a:ln w="15875">
            <a:solidFill>
              <a:srgbClr val="C00000"/>
            </a:solidFill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088" y="3621088"/>
            <a:ext cx="800100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200" b="1" dirty="0">
                <a:solidFill>
                  <a:srgbClr val="C00000"/>
                </a:solidFill>
                <a:latin typeface="Calibri"/>
                <a:cs typeface="+mn-cs"/>
              </a:rPr>
              <a:t>λ</a:t>
            </a:r>
            <a:r>
              <a:rPr lang="ru-RU" sz="1200" b="1" dirty="0">
                <a:solidFill>
                  <a:srgbClr val="C00000"/>
                </a:solidFill>
                <a:latin typeface="Calibri"/>
                <a:cs typeface="+mn-cs"/>
              </a:rPr>
              <a:t>=286 нм</a:t>
            </a:r>
          </a:p>
        </p:txBody>
      </p:sp>
      <p:sp>
        <p:nvSpPr>
          <p:cNvPr id="145424" name="Прямоугольник 1"/>
          <p:cNvSpPr>
            <a:spLocks noChangeArrowheads="1"/>
          </p:cNvSpPr>
          <p:nvPr/>
        </p:nvSpPr>
        <p:spPr bwMode="auto">
          <a:xfrm>
            <a:off x="3851275" y="323850"/>
            <a:ext cx="5145088" cy="29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Впервые показано, что проникающий сквозь озоновый слой солнечный ультрафиолет 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-B (280-315 нм), в отличие от абсорбируемого, оставляет характерные «отпечатки пальцев» в виде замедления роста растений.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Анализ ростовой реакции мха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Sphagnum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riparium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исследуемого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situ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спектральную интенсивность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открытом космосе (регистрируемую спутником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SORCE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позволил выявить границу чувствительности роста растений к солнечному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286 нм.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Она соответствует нижнему пределу пропускной способности озонового слоя Земли для излучения Солнца. Полученные результаты положены в основу оригинального метода определения пропускной способности озонового слоя для длин волн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UV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диапазона (Патент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№ 2723918)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34" name="Группа 15"/>
          <p:cNvGrpSpPr>
            <a:grpSpLocks noChangeAspect="1"/>
          </p:cNvGrpSpPr>
          <p:nvPr/>
        </p:nvGrpSpPr>
        <p:grpSpPr bwMode="auto">
          <a:xfrm>
            <a:off x="71438" y="3286125"/>
            <a:ext cx="3279775" cy="3429000"/>
            <a:chOff x="0" y="2857496"/>
            <a:chExt cx="3143272" cy="3286148"/>
          </a:xfrm>
        </p:grpSpPr>
        <p:grpSp>
          <p:nvGrpSpPr>
            <p:cNvPr id="146439" name="Группа 4"/>
            <p:cNvGrpSpPr>
              <a:grpSpLocks/>
            </p:cNvGrpSpPr>
            <p:nvPr/>
          </p:nvGrpSpPr>
          <p:grpSpPr bwMode="auto">
            <a:xfrm>
              <a:off x="0" y="2857496"/>
              <a:ext cx="3143272" cy="3267680"/>
              <a:chOff x="500034" y="428605"/>
              <a:chExt cx="3143271" cy="3267679"/>
            </a:xfrm>
          </p:grpSpPr>
          <p:pic>
            <p:nvPicPr>
              <p:cNvPr id="146441" name="Picture 2" descr="D:\Статья верховики Пасвика\raised bos.jpg"/>
              <p:cNvPicPr>
                <a:picLocks noChangeAspect="1" noChangeArrowheads="1"/>
              </p:cNvPicPr>
              <p:nvPr/>
            </p:nvPicPr>
            <p:blipFill>
              <a:blip r:embed="rId2">
                <a:lum bright="-10000" contrast="10000"/>
              </a:blip>
              <a:srcRect l="34177" t="9651" r="29272" b="62137"/>
              <a:stretch>
                <a:fillRect/>
              </a:stretch>
            </p:blipFill>
            <p:spPr bwMode="auto">
              <a:xfrm>
                <a:off x="500034" y="428605"/>
                <a:ext cx="3143271" cy="27146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Овал 6"/>
              <p:cNvSpPr/>
              <p:nvPr/>
            </p:nvSpPr>
            <p:spPr>
              <a:xfrm>
                <a:off x="2561569" y="652246"/>
                <a:ext cx="54771" cy="5324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Овал 7"/>
              <p:cNvSpPr/>
              <p:nvPr/>
            </p:nvSpPr>
            <p:spPr>
              <a:xfrm>
                <a:off x="2500712" y="714622"/>
                <a:ext cx="53250" cy="5324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3017997" y="929134"/>
                <a:ext cx="53250" cy="53247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910820" y="3407437"/>
                <a:ext cx="53250" cy="53248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910820" y="3559573"/>
                <a:ext cx="53250" cy="53248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910820" y="3255300"/>
                <a:ext cx="53250" cy="5324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29077" y="3142719"/>
                <a:ext cx="2247149" cy="5537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lang="ru-RU" sz="105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верховые болота по</a:t>
                </a:r>
                <a:r>
                  <a:rPr lang="en-US" sz="105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: Moen et al, 2017</a:t>
                </a:r>
                <a:endParaRPr lang="ru-RU" sz="105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lang="ru-RU" sz="105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баренцевоморский подтип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Char char="-"/>
                  <a:defRPr/>
                </a:pPr>
                <a:r>
                  <a:rPr lang="ru-RU" sz="105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лапландский подтип</a:t>
                </a:r>
              </a:p>
            </p:txBody>
          </p:sp>
        </p:grpSp>
        <p:sp>
          <p:nvSpPr>
            <p:cNvPr id="14" name="Прямоугольник 13"/>
            <p:cNvSpPr/>
            <p:nvPr/>
          </p:nvSpPr>
          <p:spPr>
            <a:xfrm>
              <a:off x="0" y="2857496"/>
              <a:ext cx="3143272" cy="3286148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</p:grpSp>
      <p:pic>
        <p:nvPicPr>
          <p:cNvPr id="146435" name="Picture 2" descr="C:\Users\biow608b\Desktop\Для Атласа\Пасвик\DSCN0520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 t="15788"/>
          <a:stretch>
            <a:fillRect/>
          </a:stretch>
        </p:blipFill>
        <p:spPr bwMode="auto">
          <a:xfrm>
            <a:off x="3573463" y="2992438"/>
            <a:ext cx="5429250" cy="3429000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6436" name="Прямоугольник 3"/>
          <p:cNvSpPr>
            <a:spLocks noChangeArrowheads="1"/>
          </p:cNvSpPr>
          <p:nvPr/>
        </p:nvSpPr>
        <p:spPr bwMode="auto">
          <a:xfrm>
            <a:off x="357158" y="500042"/>
            <a:ext cx="8464579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8775" algn="just"/>
            <a:r>
              <a:rPr lang="ru-RU" sz="17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Впервые на территории России обосновано существование массивов субокеанических сфагновых болот лапландского типа на основе доработки типологии болот северо-запада Мурманской области, самых северных в Европе. </a:t>
            </a:r>
            <a:r>
              <a:rPr lang="ru-RU" sz="1700" dirty="0">
                <a:latin typeface="+mn-lt"/>
                <a:cs typeface="Times New Roman" pitchFamily="18" charset="0"/>
              </a:rPr>
              <a:t>Их специфика обусловлена биоклиматическими и фитогеографическими факторами. В рамках лапландского типа болот впервые приводится баренцевоморский подтип болот, приуроченный к слабонаклонным морским террасам Баренцева моря </a:t>
            </a:r>
            <a:r>
              <a:rPr lang="ru-RU" sz="1700" dirty="0" err="1">
                <a:latin typeface="+mn-lt"/>
                <a:cs typeface="Times New Roman" pitchFamily="18" charset="0"/>
              </a:rPr>
              <a:t>суббореального</a:t>
            </a:r>
            <a:r>
              <a:rPr lang="ru-RU" sz="1700" dirty="0">
                <a:latin typeface="+mn-lt"/>
                <a:cs typeface="Times New Roman" pitchFamily="18" charset="0"/>
              </a:rPr>
              <a:t> возраста. </a:t>
            </a:r>
            <a:r>
              <a:rPr lang="ru-RU" sz="17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Выявлены особенности их флоры, структуры поверхности, генезиса и динамики. </a:t>
            </a:r>
            <a:endParaRPr lang="ru-RU" sz="17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2844" y="428604"/>
            <a:ext cx="8675688" cy="2365375"/>
          </a:xfrm>
          <a:prstGeom prst="roundRect">
            <a:avLst>
              <a:gd name="adj" fmla="val 9070"/>
            </a:avLst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46438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1863" y="6496050"/>
            <a:ext cx="33655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5214938" y="0"/>
            <a:ext cx="39290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п. 51 – Экология организмов и сообществ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53F90A-C294-4E33-ACC9-7BDED84C3A61}" type="slidenum">
              <a:rPr lang="en-US" altLang="ru-RU" smtClean="0">
                <a:solidFill>
                  <a:srgbClr val="000000"/>
                </a:solidFill>
              </a:rPr>
              <a:pPr/>
              <a:t>6</a:t>
            </a:fld>
            <a:endParaRPr lang="en-US" altLang="ru-RU" smtClean="0">
              <a:solidFill>
                <a:srgbClr val="000000"/>
              </a:solidFill>
            </a:endParaRPr>
          </a:p>
        </p:txBody>
      </p:sp>
      <p:sp>
        <p:nvSpPr>
          <p:cNvPr id="152579" name="Прямоугольник 3"/>
          <p:cNvSpPr>
            <a:spLocks noChangeArrowheads="1"/>
          </p:cNvSpPr>
          <p:nvPr/>
        </p:nvSpPr>
        <p:spPr bwMode="auto">
          <a:xfrm>
            <a:off x="285720" y="357166"/>
            <a:ext cx="8496300" cy="498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Расширены исследования уникального образования - липидного мешка молоди 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Leptoclinus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maculatus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из акватории арх. Шпицберген. Сравнительный анализ содержания общих липидов и ряда их классов в липидном мешке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лептоклина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4 стадий развития) из заливов различных доменов –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Конгсфьорда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(североатлантический)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Рипфьорда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(арктический), показал отсутствие значимых различий исследуемых показателей. Полученные данные указывают на то, что липидный мешок сохраняет основное функциональное значение (энергетическое депо, обеспечение плавучести) в условиях Арктики. В составе энергетических липидов мешка установлено высокое содержание 20:1(n-9) и 22:1(n-11) жирных кислот, что является характерной чертой для зоопланктона рода 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Calanus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которым питаются личинки рыб. Исследования последних лет указывают на высокую биологическую активность гидробионтов в арктических экосистемах в период полярной ночи, в том числе зоопланктона. Соотношение данных жирных кислот в разных классах липидов позволяет обсуждать преимущественное питание молоди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лептоклина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копеподами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видов 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Calanus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glacialis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 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С. 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finmarchicus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которые являются ключевыми видами зоопланктона в акватории Шпицбергена. В рамках проекта проведен РТ-ПЦР анализ с целью исследования экспрессии гена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Fads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десатуразы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одного из ключевых ферментов биосинтеза ненасыщенных длинноцепочечных жирных кислот, у молоди пятнистого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лептоклина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Результаты анализа позволяют предположить, что высокий уровень незаменимых жирных кислот у молоди, обусловлен преимущественно их поступлением с кормовыми объектами, что определяет значимость и важность трофических связей и отдельных ее звеньев в передаче вещества и энергии в Арктике (лаборатория экологической биохимии ИБ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КарНЦ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РАН, руководитель работ – к.б.н.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Пеккоева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С.Н., грант Президента РФ для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гос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поддержки молодых российских ученых – кандидатов наук).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03800" y="6437313"/>
            <a:ext cx="329565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Лаборатория экологической биохимии</a:t>
            </a: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428596" y="5500702"/>
            <a:ext cx="81439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Murzina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S.A.,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Pekkoeva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S.N.,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Kondakova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E.A.,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Nefedova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Z.A.,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Filippova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K.A.,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Nemova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N.N.,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Orlov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A.M., Berge J., Falk‐Petersen S.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Tiny but Fatty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 Lipids and Fatty Acids in the Daubed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Shanny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Leptoclinus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maculatus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), a Small Fish in Svalbard Waters //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Biomolecules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 2020, 10, 368; doi:10.3390/biom10030368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WoS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Q2, Scopus Q1, IF 4.082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Рисунок 3" descr="Изображение выглядит как внутренний, еда, стол, тарелк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rcRect t="9711" r="21898" b="34169"/>
          <a:stretch>
            <a:fillRect/>
          </a:stretch>
        </p:blipFill>
        <p:spPr bwMode="auto">
          <a:xfrm>
            <a:off x="3781425" y="993775"/>
            <a:ext cx="1370013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2082800" y="336550"/>
            <a:ext cx="4895850" cy="646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cap="all" dirty="0">
                <a:solidFill>
                  <a:prstClr val="black"/>
                </a:solidFill>
                <a:latin typeface="Cambria" panose="02040503050406030204" pitchFamily="18" charset="0"/>
              </a:rPr>
              <a:t>Лептоклин пятнистый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200" b="1" i="1" cap="all" dirty="0">
                <a:solidFill>
                  <a:prstClr val="black"/>
                </a:solidFill>
                <a:latin typeface="Cambria" panose="02040503050406030204" pitchFamily="18" charset="0"/>
              </a:rPr>
              <a:t>Leptoclinus maculatus </a:t>
            </a:r>
            <a:r>
              <a:rPr lang="en-US" alt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(Fries, 1838)</a:t>
            </a:r>
            <a:r>
              <a:rPr lang="ru-RU" alt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сем. Стихеевые</a:t>
            </a:r>
            <a:r>
              <a:rPr lang="en-US" alt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ru-RU" altLang="ru-RU" sz="1200" b="1" dirty="0">
                <a:solidFill>
                  <a:prstClr val="black"/>
                </a:solidFill>
                <a:latin typeface="Cambria" panose="02040503050406030204" pitchFamily="18" charset="0"/>
              </a:rPr>
              <a:t> (отряд Окунеобразные)</a:t>
            </a:r>
          </a:p>
        </p:txBody>
      </p:sp>
      <p:pic>
        <p:nvPicPr>
          <p:cNvPr id="15155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7188" y="238125"/>
            <a:ext cx="21685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1557" name="Группа 11"/>
          <p:cNvGrpSpPr>
            <a:grpSpLocks/>
          </p:cNvGrpSpPr>
          <p:nvPr/>
        </p:nvGrpSpPr>
        <p:grpSpPr bwMode="auto">
          <a:xfrm>
            <a:off x="4314825" y="2219325"/>
            <a:ext cx="2114550" cy="534988"/>
            <a:chOff x="175483" y="1509923"/>
            <a:chExt cx="4582406" cy="810091"/>
          </a:xfrm>
        </p:grpSpPr>
        <p:pic>
          <p:nvPicPr>
            <p:cNvPr id="151583" name="Picture 26" descr="IMG_3377"/>
            <p:cNvPicPr>
              <a:picLocks noChangeAspect="1" noChangeArrowheads="1"/>
            </p:cNvPicPr>
            <p:nvPr/>
          </p:nvPicPr>
          <p:blipFill>
            <a:blip r:embed="rId4"/>
            <a:srcRect l="3975" t="17230" r="574" b="41855"/>
            <a:stretch>
              <a:fillRect/>
            </a:stretch>
          </p:blipFill>
          <p:spPr bwMode="auto">
            <a:xfrm>
              <a:off x="175483" y="1509923"/>
              <a:ext cx="4582406" cy="810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Прямая соединительная линия 8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973620" y="1918574"/>
              <a:ext cx="0" cy="2163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/>
              </a:extLst>
            </p:cNvPr>
            <p:cNvCxnSpPr/>
            <p:nvPr/>
          </p:nvCxnSpPr>
          <p:spPr>
            <a:xfrm>
              <a:off x="2050417" y="1913766"/>
              <a:ext cx="0" cy="2187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1558" name="Рисунок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5425" y="573088"/>
            <a:ext cx="2563813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8738" y="157163"/>
            <a:ext cx="2824162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</a:rPr>
              <a:t>Район исследования: фьорды о. Западный Шпицберген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54350" y="111125"/>
            <a:ext cx="282416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</a:rPr>
              <a:t>Объект исследования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35600" y="1643063"/>
            <a:ext cx="12827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</a:rPr>
              <a:t>Липидный мешок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u="sng" dirty="0">
                <a:solidFill>
                  <a:prstClr val="black"/>
                </a:solidFill>
              </a:rPr>
              <a:t>молоди</a:t>
            </a:r>
          </a:p>
        </p:txBody>
      </p:sp>
      <p:grpSp>
        <p:nvGrpSpPr>
          <p:cNvPr id="151562" name="Группа 15"/>
          <p:cNvGrpSpPr>
            <a:grpSpLocks/>
          </p:cNvGrpSpPr>
          <p:nvPr/>
        </p:nvGrpSpPr>
        <p:grpSpPr bwMode="auto">
          <a:xfrm>
            <a:off x="5762625" y="3581400"/>
            <a:ext cx="3417888" cy="3211513"/>
            <a:chOff x="20540587" y="17139150"/>
            <a:chExt cx="6858587" cy="5213182"/>
          </a:xfrm>
        </p:grpSpPr>
        <p:pic>
          <p:nvPicPr>
            <p:cNvPr id="17" name="Рисунок 16">
              <a:extLst>
                <a:ext uri="{FF2B5EF4-FFF2-40B4-BE49-F238E27FC236}"/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53500" y="17675998"/>
              <a:ext cx="1390650" cy="2190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9" name="Рисунок 18">
              <a:extLst>
                <a:ext uri="{FF2B5EF4-FFF2-40B4-BE49-F238E27FC236}"/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/>
            <a:srcRect t="9817" r="1949"/>
            <a:stretch/>
          </p:blipFill>
          <p:spPr>
            <a:xfrm>
              <a:off x="24686572" y="17139150"/>
              <a:ext cx="1612600" cy="118214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20" name="Picture 2" descr="Картинки по запросу фитопланктон динофитовые">
              <a:extLst>
                <a:ext uri="{FF2B5EF4-FFF2-40B4-BE49-F238E27FC236}"/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1847814" y="20333335"/>
              <a:ext cx="2095696" cy="13560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Стрелка: вправо 7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22702494" y="18711999"/>
              <a:ext cx="489622" cy="219805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prstClr val="white"/>
                </a:solidFill>
              </a:endParaRPr>
            </a:p>
          </p:txBody>
        </p:sp>
        <p:sp>
          <p:nvSpPr>
            <p:cNvPr id="151574" name="Прямоугольник 8"/>
            <p:cNvSpPr>
              <a:spLocks noChangeArrowheads="1"/>
            </p:cNvSpPr>
            <p:nvPr/>
          </p:nvSpPr>
          <p:spPr bwMode="auto">
            <a:xfrm>
              <a:off x="20540587" y="19236556"/>
              <a:ext cx="4572000" cy="1017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1200" b="1" i="1">
                  <a:solidFill>
                    <a:srgbClr val="000000"/>
                  </a:solidFill>
                  <a:latin typeface="Calibri" pitchFamily="34" charset="0"/>
                </a:rPr>
                <a:t>22:6(</a:t>
              </a:r>
              <a:r>
                <a:rPr lang="en-US" altLang="ru-RU" sz="1200" b="1" i="1">
                  <a:solidFill>
                    <a:srgbClr val="000000"/>
                  </a:solidFill>
                  <a:latin typeface="Calibri" pitchFamily="34" charset="0"/>
                </a:rPr>
                <a:t>n-3)</a:t>
              </a:r>
              <a:endParaRPr lang="ru-RU" altLang="ru-RU" sz="1200" b="1" i="1">
                <a:solidFill>
                  <a:srgbClr val="000000"/>
                </a:solidFill>
                <a:latin typeface="Calibri" pitchFamily="34" charset="0"/>
              </a:endParaRPr>
            </a:p>
            <a:p>
              <a:pPr algn="ctr"/>
              <a:r>
                <a:rPr lang="en-US" altLang="ru-RU" sz="1200" b="1" i="1">
                  <a:solidFill>
                    <a:srgbClr val="000000"/>
                  </a:solidFill>
                  <a:latin typeface="Calibri" pitchFamily="34" charset="0"/>
                </a:rPr>
                <a:t>18</a:t>
              </a:r>
              <a:r>
                <a:rPr lang="ru-RU" altLang="ru-RU" sz="1200" b="1" i="1">
                  <a:solidFill>
                    <a:srgbClr val="000000"/>
                  </a:solidFill>
                  <a:latin typeface="Calibri" pitchFamily="34" charset="0"/>
                </a:rPr>
                <a:t>:1(</a:t>
              </a:r>
              <a:r>
                <a:rPr lang="en-US" altLang="ru-RU" sz="1200" b="1" i="1">
                  <a:solidFill>
                    <a:srgbClr val="000000"/>
                  </a:solidFill>
                  <a:latin typeface="Calibri" pitchFamily="34" charset="0"/>
                </a:rPr>
                <a:t>n-9)</a:t>
              </a:r>
            </a:p>
            <a:p>
              <a:pPr algn="ctr"/>
              <a:r>
                <a:rPr lang="en-US" altLang="ru-RU" sz="1200" b="1" i="1">
                  <a:solidFill>
                    <a:srgbClr val="000000"/>
                  </a:solidFill>
                  <a:latin typeface="Calibri" pitchFamily="34" charset="0"/>
                </a:rPr>
                <a:t>18</a:t>
              </a:r>
              <a:r>
                <a:rPr lang="ru-RU" altLang="ru-RU" sz="1200" b="1" i="1">
                  <a:solidFill>
                    <a:srgbClr val="000000"/>
                  </a:solidFill>
                  <a:latin typeface="Calibri" pitchFamily="34" charset="0"/>
                </a:rPr>
                <a:t>:2(</a:t>
              </a:r>
              <a:r>
                <a:rPr lang="en-US" altLang="ru-RU" sz="1200" b="1" i="1">
                  <a:solidFill>
                    <a:srgbClr val="000000"/>
                  </a:solidFill>
                  <a:latin typeface="Calibri" pitchFamily="34" charset="0"/>
                </a:rPr>
                <a:t>n-3)</a:t>
              </a:r>
              <a:endParaRPr lang="ru-RU" altLang="ru-RU" sz="1200" b="1" i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51575" name="TextBox 9"/>
            <p:cNvSpPr txBox="1">
              <a:spLocks noChangeArrowheads="1"/>
            </p:cNvSpPr>
            <p:nvPr/>
          </p:nvSpPr>
          <p:spPr bwMode="auto">
            <a:xfrm>
              <a:off x="22717050" y="17998307"/>
              <a:ext cx="1058863" cy="436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ru-RU" sz="1200" b="1">
                  <a:solidFill>
                    <a:srgbClr val="000000"/>
                  </a:solidFill>
                  <a:latin typeface="Arial Black" pitchFamily="34" charset="0"/>
                </a:rPr>
                <a:t>L1</a:t>
              </a:r>
              <a:endParaRPr lang="ru-RU" altLang="ru-RU" sz="1200" b="1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sp>
          <p:nvSpPr>
            <p:cNvPr id="151576" name="TextBox 10"/>
            <p:cNvSpPr txBox="1">
              <a:spLocks noChangeArrowheads="1"/>
            </p:cNvSpPr>
            <p:nvPr/>
          </p:nvSpPr>
          <p:spPr bwMode="auto">
            <a:xfrm>
              <a:off x="25104494" y="18387615"/>
              <a:ext cx="1601789" cy="436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ru-RU" sz="1200">
                  <a:solidFill>
                    <a:srgbClr val="000000"/>
                  </a:solidFill>
                  <a:latin typeface="Arial Black" pitchFamily="34" charset="0"/>
                </a:rPr>
                <a:t>L2</a:t>
              </a:r>
              <a:r>
                <a:rPr lang="ru-RU" altLang="ru-RU" sz="1200">
                  <a:solidFill>
                    <a:srgbClr val="000000"/>
                  </a:solidFill>
                  <a:latin typeface="Arial Black" pitchFamily="34" charset="0"/>
                </a:rPr>
                <a:t> </a:t>
              </a:r>
              <a:r>
                <a:rPr lang="en-US" altLang="ru-RU" sz="1200">
                  <a:solidFill>
                    <a:srgbClr val="000000"/>
                  </a:solidFill>
                  <a:latin typeface="Arial Black" pitchFamily="34" charset="0"/>
                </a:rPr>
                <a:t>-</a:t>
              </a:r>
              <a:r>
                <a:rPr lang="ru-RU" altLang="ru-RU" sz="1200">
                  <a:solidFill>
                    <a:srgbClr val="000000"/>
                  </a:solidFill>
                  <a:latin typeface="Arial Black" pitchFamily="34" charset="0"/>
                </a:rPr>
                <a:t> </a:t>
              </a:r>
              <a:r>
                <a:rPr lang="en-US" altLang="ru-RU" sz="1200">
                  <a:solidFill>
                    <a:srgbClr val="000000"/>
                  </a:solidFill>
                  <a:latin typeface="Arial Black" pitchFamily="34" charset="0"/>
                </a:rPr>
                <a:t>L5</a:t>
              </a:r>
              <a:endParaRPr lang="ru-RU" altLang="ru-RU" sz="1200">
                <a:solidFill>
                  <a:srgbClr val="000000"/>
                </a:solidFill>
                <a:latin typeface="Arial Black" pitchFamily="34" charset="0"/>
              </a:endParaRPr>
            </a:p>
          </p:txBody>
        </p:sp>
        <p:pic>
          <p:nvPicPr>
            <p:cNvPr id="25" name="Picture 4" descr="Картинки по запросу Calanus glacialis">
              <a:extLst>
                <a:ext uri="{FF2B5EF4-FFF2-40B4-BE49-F238E27FC236}"/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095312" y="20197448"/>
              <a:ext cx="1223302" cy="146714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6" name="Стрелка: вправо 16">
              <a:extLst>
                <a:ext uri="{FF2B5EF4-FFF2-40B4-BE49-F238E27FC236}"/>
              </a:extLst>
            </p:cNvPr>
            <p:cNvSpPr/>
            <p:nvPr/>
          </p:nvSpPr>
          <p:spPr>
            <a:xfrm rot="16200000">
              <a:off x="25433371" y="18947791"/>
              <a:ext cx="456122" cy="219805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prstClr val="white"/>
                </a:solidFill>
              </a:endParaRPr>
            </a:p>
          </p:txBody>
        </p:sp>
        <p:sp>
          <p:nvSpPr>
            <p:cNvPr id="151579" name="TextBox 11"/>
            <p:cNvSpPr txBox="1">
              <a:spLocks noChangeArrowheads="1"/>
            </p:cNvSpPr>
            <p:nvPr/>
          </p:nvSpPr>
          <p:spPr bwMode="auto">
            <a:xfrm>
              <a:off x="24458725" y="19372641"/>
              <a:ext cx="2283270" cy="72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ru-RU" sz="1200" b="1" i="1">
                  <a:solidFill>
                    <a:srgbClr val="000000"/>
                  </a:solidFill>
                </a:rPr>
                <a:t>20</a:t>
              </a:r>
              <a:r>
                <a:rPr lang="ru-RU" altLang="ru-RU" sz="1200" b="1" i="1">
                  <a:solidFill>
                    <a:srgbClr val="000000"/>
                  </a:solidFill>
                </a:rPr>
                <a:t>:1(</a:t>
              </a:r>
              <a:r>
                <a:rPr lang="en-US" altLang="ru-RU" sz="1200" b="1" i="1">
                  <a:solidFill>
                    <a:srgbClr val="000000"/>
                  </a:solidFill>
                </a:rPr>
                <a:t>n-9)</a:t>
              </a:r>
            </a:p>
            <a:p>
              <a:pPr algn="ctr"/>
              <a:r>
                <a:rPr lang="en-US" altLang="ru-RU" sz="1200" b="1" i="1">
                  <a:solidFill>
                    <a:srgbClr val="000000"/>
                  </a:solidFill>
                </a:rPr>
                <a:t>22</a:t>
              </a:r>
              <a:r>
                <a:rPr lang="ru-RU" altLang="ru-RU" sz="1200" b="1" i="1">
                  <a:solidFill>
                    <a:srgbClr val="000000"/>
                  </a:solidFill>
                </a:rPr>
                <a:t>:1(</a:t>
              </a:r>
              <a:r>
                <a:rPr lang="en-US" altLang="ru-RU" sz="1200" b="1" i="1">
                  <a:solidFill>
                    <a:srgbClr val="000000"/>
                  </a:solidFill>
                </a:rPr>
                <a:t>n-11)</a:t>
              </a:r>
              <a:endParaRPr lang="ru-RU" altLang="ru-RU" sz="1200" b="1" i="1">
                <a:solidFill>
                  <a:srgbClr val="000000"/>
                </a:solidFill>
              </a:endParaRPr>
            </a:p>
          </p:txBody>
        </p:sp>
        <p:sp>
          <p:nvSpPr>
            <p:cNvPr id="151580" name="Прямоугольник 21"/>
            <p:cNvSpPr>
              <a:spLocks noChangeArrowheads="1"/>
            </p:cNvSpPr>
            <p:nvPr/>
          </p:nvSpPr>
          <p:spPr bwMode="auto">
            <a:xfrm>
              <a:off x="21816543" y="21722436"/>
              <a:ext cx="2227459" cy="3876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1000">
                  <a:solidFill>
                    <a:srgbClr val="000000"/>
                  </a:solidFill>
                  <a:latin typeface="Calibri" pitchFamily="34" charset="0"/>
                </a:rPr>
                <a:t>http://vekoff.ru</a:t>
              </a:r>
            </a:p>
          </p:txBody>
        </p:sp>
        <p:sp>
          <p:nvSpPr>
            <p:cNvPr id="151581" name="Прямоугольник 22"/>
            <p:cNvSpPr>
              <a:spLocks noChangeArrowheads="1"/>
            </p:cNvSpPr>
            <p:nvPr/>
          </p:nvSpPr>
          <p:spPr bwMode="auto">
            <a:xfrm>
              <a:off x="24300833" y="21722436"/>
              <a:ext cx="3098341" cy="629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ru-RU" sz="1000">
                  <a:solidFill>
                    <a:srgbClr val="000000"/>
                  </a:solidFill>
                  <a:latin typeface="Segoe UI" pitchFamily="34" charset="0"/>
                </a:rPr>
                <a:t>(Photo: Janne Søreide, UNIS)</a:t>
              </a:r>
              <a:endParaRPr lang="ru-RU" altLang="ru-RU" sz="10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35" name="Стрелка: вправо 26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23942802" y="17628772"/>
              <a:ext cx="404572" cy="265427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>
                <a:solidFill>
                  <a:prstClr val="white"/>
                </a:solidFill>
              </a:endParaRPr>
            </a:p>
          </p:txBody>
        </p:sp>
      </p:grpSp>
      <p:cxnSp>
        <p:nvCxnSpPr>
          <p:cNvPr id="38" name="Прямая соединительная линия 37"/>
          <p:cNvCxnSpPr/>
          <p:nvPr/>
        </p:nvCxnSpPr>
        <p:spPr>
          <a:xfrm flipV="1">
            <a:off x="6429375" y="1125538"/>
            <a:ext cx="544513" cy="488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413500" y="2276475"/>
            <a:ext cx="566738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65" name="Рисунок 4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875" y="3351213"/>
            <a:ext cx="3579813" cy="337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Box 48"/>
          <p:cNvSpPr txBox="1"/>
          <p:nvPr/>
        </p:nvSpPr>
        <p:spPr>
          <a:xfrm>
            <a:off x="90488" y="2752725"/>
            <a:ext cx="35702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>
                <a:solidFill>
                  <a:prstClr val="black"/>
                </a:solidFill>
              </a:rPr>
              <a:t>Содержание отдельных классов липидов в мышцах и липидном мешке молоди разных стадий развития из </a:t>
            </a:r>
            <a:r>
              <a:rPr lang="ru-RU" sz="1050" dirty="0" err="1">
                <a:solidFill>
                  <a:prstClr val="black"/>
                </a:solidFill>
              </a:rPr>
              <a:t>Конгсфьорда</a:t>
            </a:r>
            <a:r>
              <a:rPr lang="ru-RU" sz="1050" dirty="0">
                <a:solidFill>
                  <a:prstClr val="black"/>
                </a:solidFill>
              </a:rPr>
              <a:t> и </a:t>
            </a:r>
            <a:r>
              <a:rPr lang="ru-RU" sz="1050" dirty="0" err="1">
                <a:solidFill>
                  <a:prstClr val="black"/>
                </a:solidFill>
              </a:rPr>
              <a:t>Рипфьорда</a:t>
            </a:r>
            <a:r>
              <a:rPr lang="ru-RU" sz="105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1567" name="Прямоугольник 49"/>
          <p:cNvSpPr>
            <a:spLocks noChangeArrowheads="1"/>
          </p:cNvSpPr>
          <p:nvPr/>
        </p:nvSpPr>
        <p:spPr bwMode="auto">
          <a:xfrm>
            <a:off x="3660775" y="3665538"/>
            <a:ext cx="26495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11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Соотношение данных</a:t>
            </a:r>
            <a:r>
              <a:rPr lang="en-US" sz="11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жирных кислот указывают на питание молоди рыбы зоопланктоном - </a:t>
            </a:r>
            <a:r>
              <a:rPr lang="ru-RU" sz="1100" i="1" dirty="0" err="1">
                <a:solidFill>
                  <a:srgbClr val="FF0000"/>
                </a:solidFill>
                <a:latin typeface="Calibri" pitchFamily="34" charset="0"/>
              </a:rPr>
              <a:t>Calanus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1100" i="1" dirty="0" err="1">
                <a:solidFill>
                  <a:srgbClr val="FF0000"/>
                </a:solidFill>
                <a:latin typeface="Calibri" pitchFamily="34" charset="0"/>
              </a:rPr>
              <a:t>glacialis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 и С. </a:t>
            </a:r>
            <a:r>
              <a:rPr lang="en-US" sz="1100" i="1" dirty="0">
                <a:solidFill>
                  <a:srgbClr val="FF0000"/>
                </a:solidFill>
                <a:latin typeface="Calibri" pitchFamily="34" charset="0"/>
              </a:rPr>
              <a:t>f</a:t>
            </a:r>
            <a:r>
              <a:rPr lang="ru-RU" sz="1100" i="1" dirty="0" err="1">
                <a:solidFill>
                  <a:srgbClr val="FF0000"/>
                </a:solidFill>
                <a:latin typeface="Calibri" pitchFamily="34" charset="0"/>
              </a:rPr>
              <a:t>inmarchicus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 →</a:t>
            </a:r>
            <a:r>
              <a:rPr lang="en-US" sz="11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ключевые виды зоопланктона в акватории Шпицбергена. </a:t>
            </a:r>
          </a:p>
          <a:p>
            <a:pPr algn="just">
              <a:buFont typeface="Arial" pitchFamily="34" charset="0"/>
              <a:buChar char="•"/>
            </a:pPr>
            <a:r>
              <a:rPr lang="ru-RU" sz="1100" i="1" dirty="0">
                <a:solidFill>
                  <a:srgbClr val="000000"/>
                </a:solidFill>
                <a:latin typeface="Calibri" pitchFamily="34" charset="0"/>
              </a:rPr>
              <a:t> Результаты РТ-ПЦР анализа экспрессии гена Fads2 </a:t>
            </a:r>
            <a:r>
              <a:rPr lang="ru-RU" sz="1100" i="1" dirty="0" err="1">
                <a:solidFill>
                  <a:srgbClr val="000000"/>
                </a:solidFill>
                <a:latin typeface="Calibri" pitchFamily="34" charset="0"/>
              </a:rPr>
              <a:t>десатуразы</a:t>
            </a:r>
            <a:r>
              <a:rPr lang="ru-RU" sz="1100" i="1" dirty="0">
                <a:solidFill>
                  <a:srgbClr val="000000"/>
                </a:solidFill>
                <a:latin typeface="Calibri" pitchFamily="34" charset="0"/>
              </a:rPr>
              <a:t> у молоди </a:t>
            </a:r>
            <a:r>
              <a:rPr lang="ru-RU" sz="1100" i="1" dirty="0" err="1">
                <a:solidFill>
                  <a:srgbClr val="000000"/>
                </a:solidFill>
                <a:latin typeface="Calibri" pitchFamily="34" charset="0"/>
              </a:rPr>
              <a:t>лептоклина</a:t>
            </a:r>
            <a:r>
              <a:rPr lang="ru-RU" sz="1100" i="1" dirty="0">
                <a:solidFill>
                  <a:srgbClr val="000000"/>
                </a:solidFill>
                <a:latin typeface="Calibri" pitchFamily="34" charset="0"/>
              </a:rPr>
              <a:t> позволяет предположить, что высокий уровень незаменимых жирных кислот у молоди, обусловлен преимущественно их поступлением с кормовыми объектами, что определяет значимость и важность трофических связей и отдельных ее звеньев в передаче вещества и энергии в Арктике.</a:t>
            </a:r>
          </a:p>
        </p:txBody>
      </p:sp>
      <p:sp>
        <p:nvSpPr>
          <p:cNvPr id="151568" name="Прямоугольник 7"/>
          <p:cNvSpPr>
            <a:spLocks noChangeArrowheads="1"/>
          </p:cNvSpPr>
          <p:nvPr/>
        </p:nvSpPr>
        <p:spPr bwMode="auto">
          <a:xfrm>
            <a:off x="3660775" y="2981325"/>
            <a:ext cx="521493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1100" i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В составе энергетических липидов мешка установлено высокое содержание 20:1(n-9) и 22:1(n-11) жирных кислот, что является характерной чертой для</a:t>
            </a:r>
            <a:r>
              <a:rPr lang="en-US" sz="11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зоопланктона рода </a:t>
            </a:r>
            <a:r>
              <a:rPr lang="ru-RU" sz="1100" i="1" dirty="0" err="1">
                <a:solidFill>
                  <a:srgbClr val="FF0000"/>
                </a:solidFill>
                <a:latin typeface="Calibri" pitchFamily="34" charset="0"/>
              </a:rPr>
              <a:t>Calanus</a:t>
            </a:r>
            <a:r>
              <a:rPr lang="ru-RU" sz="1100" i="1" dirty="0">
                <a:solidFill>
                  <a:srgbClr val="FF0000"/>
                </a:solidFill>
                <a:latin typeface="Calibri" pitchFamily="34" charset="0"/>
              </a:rPr>
              <a:t>, которым питаются личинки рыб. </a:t>
            </a:r>
            <a:endParaRPr lang="en-US" sz="1100" i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83175" y="6570663"/>
            <a:ext cx="3297238" cy="306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Лаборатория экологической биохимии</a:t>
            </a:r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5214938" y="0"/>
            <a:ext cx="3929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п. 51 – Экология организмов и сообществ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763"/>
            <a:ext cx="900113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3" name="Picture 2" descr="C:\Users\User\Downloads\схема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3975" y="4335463"/>
            <a:ext cx="35639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497263" y="2846388"/>
          <a:ext cx="5676899" cy="37417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0501"/>
                <a:gridCol w="648083"/>
                <a:gridCol w="2448315"/>
              </a:tblGrid>
              <a:tr h="426718">
                <a:tc>
                  <a:txBody>
                    <a:bodyPr/>
                    <a:lstStyle/>
                    <a:p>
                      <a:pPr algn="r"/>
                      <a:r>
                        <a:rPr lang="en-US" sz="1100" u="sng" dirty="0" smtClean="0"/>
                        <a:t>Ca</a:t>
                      </a:r>
                      <a:r>
                        <a:rPr lang="en-US" sz="1100" u="sng" baseline="30000" dirty="0" smtClean="0"/>
                        <a:t>2+</a:t>
                      </a:r>
                      <a:r>
                        <a:rPr lang="ru-RU" sz="1100" u="sng" dirty="0" smtClean="0"/>
                        <a:t>-зависимый </a:t>
                      </a:r>
                      <a:r>
                        <a:rPr lang="ru-RU" sz="1100" u="sng" dirty="0" err="1" smtClean="0"/>
                        <a:t>протеолиз</a:t>
                      </a:r>
                      <a:r>
                        <a:rPr lang="ru-RU" sz="1100" dirty="0" smtClean="0"/>
                        <a:t>:</a:t>
                      </a:r>
                    </a:p>
                    <a:p>
                      <a:r>
                        <a:rPr lang="en-US" sz="1100" dirty="0" smtClean="0"/>
                        <a:t>-    </a:t>
                      </a:r>
                      <a:r>
                        <a:rPr lang="ru-RU" sz="1100" dirty="0" err="1" smtClean="0"/>
                        <a:t>Кальпаины</a:t>
                      </a:r>
                      <a:endParaRPr lang="ru-RU" sz="1100" dirty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/>
                    </a:p>
                    <a:p>
                      <a:pPr algn="ctr"/>
                      <a:r>
                        <a:rPr lang="ru-RU" sz="1100" b="1" dirty="0" smtClean="0"/>
                        <a:t>↑</a:t>
                      </a:r>
                      <a:endParaRPr lang="ru-RU" sz="1100" b="1" dirty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l"/>
                      <a:endParaRPr lang="en-US" sz="1100" dirty="0" smtClean="0"/>
                    </a:p>
                    <a:p>
                      <a:pPr algn="l"/>
                      <a:r>
                        <a:rPr lang="ru-RU" sz="1100" dirty="0" smtClean="0"/>
                        <a:t>Восстановление до исходного уровня</a:t>
                      </a:r>
                      <a:endParaRPr lang="ru-RU" sz="1100" dirty="0"/>
                    </a:p>
                  </a:txBody>
                  <a:tcPr marL="91442" marR="91442"/>
                </a:tc>
              </a:tr>
              <a:tr h="1264915">
                <a:tc>
                  <a:txBody>
                    <a:bodyPr/>
                    <a:lstStyle/>
                    <a:p>
                      <a:pPr algn="r"/>
                      <a:r>
                        <a:rPr lang="ru-RU" sz="1100" u="sng" dirty="0" smtClean="0"/>
                        <a:t>Углеводный и энергетический обмен: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aseline="0" dirty="0" err="1" smtClean="0"/>
                        <a:t>Цитохромоскидаза</a:t>
                      </a:r>
                      <a:r>
                        <a:rPr lang="ru-RU" sz="1100" baseline="0" dirty="0" smtClean="0"/>
                        <a:t> (ЦО)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aseline="0" dirty="0" err="1" smtClean="0"/>
                        <a:t>Альдолаза</a:t>
                      </a:r>
                      <a:r>
                        <a:rPr lang="ru-RU" sz="1100" baseline="0" dirty="0" smtClean="0"/>
                        <a:t>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ru-RU" sz="1100" baseline="0" dirty="0" smtClean="0"/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aseline="0" dirty="0" err="1" smtClean="0"/>
                        <a:t>Лактатдегидрогеназа</a:t>
                      </a:r>
                      <a:r>
                        <a:rPr lang="ru-RU" sz="1100" baseline="0" dirty="0" smtClean="0"/>
                        <a:t> (ЛДГ)</a:t>
                      </a:r>
                      <a:endParaRPr lang="en-US" sz="1100" baseline="0" dirty="0" smtClean="0"/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aseline="0" dirty="0" smtClean="0"/>
                        <a:t>Глюкозо-6-фосфатдегидрогеназа (Г6ФДГ)</a:t>
                      </a:r>
                      <a:endParaRPr lang="ru-RU" sz="1100" dirty="0" smtClean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↑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↑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/>
                    </a:p>
                    <a:p>
                      <a:pPr algn="ctr"/>
                      <a:r>
                        <a:rPr lang="ru-RU" sz="1100" dirty="0" smtClean="0"/>
                        <a:t>с</a:t>
                      </a:r>
                      <a:r>
                        <a:rPr lang="en-US" sz="1100" dirty="0" err="1" smtClean="0"/>
                        <a:t>onst</a:t>
                      </a:r>
                      <a:endParaRPr lang="ru-RU" sz="1100" dirty="0" smtClean="0"/>
                    </a:p>
                    <a:p>
                      <a:pPr algn="ctr"/>
                      <a:r>
                        <a:rPr lang="en-US" sz="1100" dirty="0" err="1" smtClean="0"/>
                        <a:t>const</a:t>
                      </a:r>
                      <a:endParaRPr lang="ru-RU" sz="1100" dirty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endParaRPr lang="ru-RU" sz="1100" dirty="0" smtClean="0"/>
                    </a:p>
                    <a:p>
                      <a:r>
                        <a:rPr lang="ru-RU" sz="1100" dirty="0" smtClean="0"/>
                        <a:t>Повышенный уровень сохраняется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Повышенный уровень сохраняется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/>
                        <a:t>const</a:t>
                      </a:r>
                      <a:endParaRPr lang="en-US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/>
                        <a:t>const</a:t>
                      </a:r>
                      <a:endParaRPr lang="ru-RU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 </a:t>
                      </a:r>
                      <a:endParaRPr lang="ru-RU" sz="1100" dirty="0"/>
                    </a:p>
                  </a:txBody>
                  <a:tcPr marL="91442" marR="91442"/>
                </a:tc>
              </a:tr>
              <a:tr h="426718">
                <a:tc>
                  <a:txBody>
                    <a:bodyPr/>
                    <a:lstStyle/>
                    <a:p>
                      <a:pPr algn="r"/>
                      <a:r>
                        <a:rPr lang="ru-RU" sz="1100" u="sng" dirty="0" err="1" smtClean="0"/>
                        <a:t>Осморегуляторная</a:t>
                      </a:r>
                      <a:r>
                        <a:rPr lang="ru-RU" sz="1100" u="sng" dirty="0" smtClean="0"/>
                        <a:t> система:</a:t>
                      </a:r>
                    </a:p>
                    <a:p>
                      <a:r>
                        <a:rPr lang="en-US" sz="1100" dirty="0" smtClean="0"/>
                        <a:t>Na</a:t>
                      </a:r>
                      <a:r>
                        <a:rPr lang="ru-RU" sz="1100" baseline="30000" dirty="0" smtClean="0"/>
                        <a:t>+</a:t>
                      </a:r>
                      <a:r>
                        <a:rPr lang="en-US" sz="1100" dirty="0" smtClean="0"/>
                        <a:t>,K</a:t>
                      </a:r>
                      <a:r>
                        <a:rPr lang="ru-RU" sz="1100" baseline="30000" dirty="0" smtClean="0"/>
                        <a:t>+</a:t>
                      </a:r>
                      <a:r>
                        <a:rPr lang="en-US" sz="1100" dirty="0" smtClean="0"/>
                        <a:t>-</a:t>
                      </a:r>
                      <a:r>
                        <a:rPr lang="ru-RU" sz="1100" dirty="0" smtClean="0"/>
                        <a:t>АТФ-аза</a:t>
                      </a:r>
                      <a:endParaRPr lang="ru-RU" sz="1100" dirty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/>
                    </a:p>
                    <a:p>
                      <a:pPr algn="ctr"/>
                      <a:r>
                        <a:rPr lang="ru-RU" sz="1100" b="1" dirty="0" smtClean="0"/>
                        <a:t>↑</a:t>
                      </a:r>
                      <a:endParaRPr lang="ru-RU" sz="1100" dirty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↓↓↓</a:t>
                      </a:r>
                      <a:r>
                        <a:rPr lang="ru-RU" sz="1100" baseline="0" dirty="0" smtClean="0"/>
                        <a:t>                      </a:t>
                      </a:r>
                      <a:r>
                        <a:rPr lang="ru-RU" sz="1100" dirty="0" smtClean="0"/>
                        <a:t>↓</a:t>
                      </a:r>
                    </a:p>
                  </a:txBody>
                  <a:tcPr marL="91442" marR="91442"/>
                </a:tc>
              </a:tr>
              <a:tr h="693749">
                <a:tc>
                  <a:txBody>
                    <a:bodyPr/>
                    <a:lstStyle/>
                    <a:p>
                      <a:pPr algn="r"/>
                      <a:r>
                        <a:rPr lang="ru-RU" sz="1100" u="sng" dirty="0" smtClean="0"/>
                        <a:t>Липидный обмен: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 smtClean="0"/>
                        <a:t>Холестерин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 err="1" smtClean="0"/>
                        <a:t>Триацилглицерины</a:t>
                      </a:r>
                      <a:endParaRPr lang="ru-RU" sz="1100" dirty="0" smtClean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↑↑↑</a:t>
                      </a:r>
                      <a:endParaRPr lang="ru-RU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↓</a:t>
                      </a:r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↑                    </a:t>
                      </a:r>
                      <a:r>
                        <a:rPr lang="ru-RU" sz="1100" b="0" dirty="0" smtClean="0"/>
                        <a:t>восстановление уровня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↓↓                сниженный</a:t>
                      </a:r>
                      <a:r>
                        <a:rPr lang="ru-RU" sz="1100" baseline="0" dirty="0" smtClean="0"/>
                        <a:t> уровень</a:t>
                      </a:r>
                      <a:endParaRPr lang="ru-RU" sz="1100" dirty="0" smtClean="0"/>
                    </a:p>
                  </a:txBody>
                  <a:tcPr marL="91442" marR="91442"/>
                </a:tc>
              </a:tr>
              <a:tr h="929636">
                <a:tc>
                  <a:txBody>
                    <a:bodyPr/>
                    <a:lstStyle/>
                    <a:p>
                      <a:pPr algn="r"/>
                      <a:r>
                        <a:rPr lang="ru-RU" sz="1100" u="sng" dirty="0" smtClean="0"/>
                        <a:t>Система антиоксидантной</a:t>
                      </a:r>
                      <a:r>
                        <a:rPr lang="ru-RU" sz="1100" u="sng" baseline="0" dirty="0" smtClean="0"/>
                        <a:t> </a:t>
                      </a:r>
                      <a:r>
                        <a:rPr lang="ru-RU" sz="1100" u="sng" dirty="0" smtClean="0"/>
                        <a:t>защиты: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 smtClean="0"/>
                        <a:t>Каталаза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dirty="0" err="1" smtClean="0"/>
                        <a:t>Пероксидаза</a:t>
                      </a:r>
                      <a:endParaRPr lang="ru-RU" sz="1100" dirty="0" smtClean="0"/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Глутатион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трансфераза</a:t>
                      </a:r>
                      <a:endParaRPr lang="ru-RU" sz="11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Супероксиддисмутаза</a:t>
                      </a:r>
                      <a:endParaRPr lang="ru-RU" sz="1100" dirty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↓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↑</a:t>
                      </a:r>
                      <a:endParaRPr lang="ru-RU" sz="1100" dirty="0" smtClean="0"/>
                    </a:p>
                    <a:p>
                      <a:pPr algn="ctr"/>
                      <a:r>
                        <a:rPr lang="en-US" sz="1100" dirty="0" err="1" smtClean="0"/>
                        <a:t>const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dirty="0" err="1" smtClean="0"/>
                        <a:t>const</a:t>
                      </a:r>
                      <a:r>
                        <a:rPr lang="en-US" sz="1100" dirty="0" smtClean="0"/>
                        <a:t> </a:t>
                      </a:r>
                      <a:endParaRPr lang="ru-RU" sz="1100" dirty="0" smtClean="0"/>
                    </a:p>
                  </a:txBody>
                  <a:tcPr marL="91442" marR="9144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↓↓                           ↓↓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/>
                        <a:t>↑                               ↑</a:t>
                      </a:r>
                      <a:endParaRPr lang="ru-RU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/>
                        <a:t>const</a:t>
                      </a:r>
                      <a:endParaRPr lang="ru-RU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/>
                        <a:t>const</a:t>
                      </a:r>
                      <a:endParaRPr lang="ru-RU" sz="1100" dirty="0"/>
                    </a:p>
                  </a:txBody>
                  <a:tcPr marL="91442" marR="91442"/>
                </a:tc>
              </a:tr>
            </a:tbl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6045200" y="2759075"/>
            <a:ext cx="6477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767513" y="2759075"/>
            <a:ext cx="647700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7596188" y="2759075"/>
            <a:ext cx="719137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48375" y="2481263"/>
            <a:ext cx="576263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24 ч.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67513" y="2481263"/>
            <a:ext cx="576262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1 ч.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7625" y="2487613"/>
            <a:ext cx="576263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24 ч.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4613" y="2830513"/>
            <a:ext cx="3306762" cy="12001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</a:rPr>
              <a:t>Объект: </a:t>
            </a:r>
            <a:r>
              <a:rPr lang="ru-RU" sz="1200" dirty="0" err="1">
                <a:solidFill>
                  <a:prstClr val="black"/>
                </a:solidFill>
              </a:rPr>
              <a:t>девятииглая</a:t>
            </a:r>
            <a:r>
              <a:rPr lang="ru-RU" sz="1200" dirty="0">
                <a:solidFill>
                  <a:prstClr val="black"/>
                </a:solidFill>
              </a:rPr>
              <a:t> колюшка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</a:rPr>
              <a:t>(</a:t>
            </a:r>
            <a:r>
              <a:rPr lang="ru-RU" sz="1200" i="1" dirty="0" err="1">
                <a:solidFill>
                  <a:prstClr val="black"/>
                </a:solidFill>
              </a:rPr>
              <a:t>Pungitius</a:t>
            </a:r>
            <a:r>
              <a:rPr lang="ru-RU" sz="1200" i="1" dirty="0">
                <a:solidFill>
                  <a:prstClr val="black"/>
                </a:solidFill>
              </a:rPr>
              <a:t> </a:t>
            </a:r>
            <a:r>
              <a:rPr lang="ru-RU" sz="1200" i="1" dirty="0" err="1">
                <a:solidFill>
                  <a:prstClr val="black"/>
                </a:solidFill>
              </a:rPr>
              <a:t>pungitius</a:t>
            </a:r>
            <a:r>
              <a:rPr lang="ru-RU" sz="1200" dirty="0">
                <a:solidFill>
                  <a:prstClr val="black"/>
                </a:solidFill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</a:rPr>
              <a:t>Возраст: сеголетки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</a:rPr>
              <a:t>Локация: эстуарий р. </a:t>
            </a:r>
            <a:r>
              <a:rPr lang="ru-RU" sz="1200" dirty="0" err="1">
                <a:solidFill>
                  <a:prstClr val="black"/>
                </a:solidFill>
              </a:rPr>
              <a:t>Индера</a:t>
            </a:r>
            <a:r>
              <a:rPr lang="ru-RU" sz="1200" dirty="0">
                <a:solidFill>
                  <a:prstClr val="black"/>
                </a:solidFill>
              </a:rPr>
              <a:t> (Белое море)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</a:rPr>
              <a:t>Особенности: могут встречаться в акваториях с соленостью до 32 ‰</a:t>
            </a:r>
          </a:p>
        </p:txBody>
      </p:sp>
      <p:sp>
        <p:nvSpPr>
          <p:cNvPr id="153637" name="TextBox 21"/>
          <p:cNvSpPr txBox="1">
            <a:spLocks noChangeArrowheads="1"/>
          </p:cNvSpPr>
          <p:nvPr/>
        </p:nvSpPr>
        <p:spPr bwMode="auto">
          <a:xfrm>
            <a:off x="449263" y="4054475"/>
            <a:ext cx="25923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u="sng">
                <a:solidFill>
                  <a:srgbClr val="000000"/>
                </a:solidFill>
              </a:rPr>
              <a:t>Схема эксперимента:</a:t>
            </a:r>
          </a:p>
        </p:txBody>
      </p:sp>
      <p:sp>
        <p:nvSpPr>
          <p:cNvPr id="153638" name="Прямоугольник 1"/>
          <p:cNvSpPr>
            <a:spLocks noChangeArrowheads="1"/>
          </p:cNvSpPr>
          <p:nvPr/>
        </p:nvSpPr>
        <p:spPr bwMode="auto">
          <a:xfrm>
            <a:off x="214282" y="214290"/>
            <a:ext cx="8742363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</a:rPr>
              <a:t>          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Установлено, что адаптация сеголеток циркумполярного вида полупроходной формы </a:t>
            </a:r>
            <a:r>
              <a:rPr lang="ru-RU" sz="1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девятииглой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колюшки (</a:t>
            </a:r>
            <a:r>
              <a:rPr lang="ru-RU" sz="1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Pungitius</a:t>
            </a:r>
            <a:r>
              <a:rPr lang="ru-RU" sz="1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pungitius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Белого моря к </a:t>
            </a:r>
            <a:r>
              <a:rPr lang="ru-RU" sz="1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и гиперосмотическим условиям среды различной амплитуды и экспозиции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пресная-морская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вода, 48 час. и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морская-пресная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вода, 1 и 24 ч.) 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сопровождается биохимическими изменениями по компенсаторному типу,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 чем свидетельствуют изменения активности ферментов аэробного обмена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цитохромоксидазы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ЦО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альдолазы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кальций-зависимого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протеолиза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эндогенных белков, фермента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осморегуляцииNa</a:t>
            </a:r>
            <a:r>
              <a:rPr lang="ru-RU" sz="1400" baseline="30000" dirty="0" err="1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sz="1400" baseline="30000" dirty="0" err="1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-АТФазы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содержания липидов (холестерина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триацилглицеринов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мононенасыщенных и полиненасыщенных жирных кислот, ферментов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антиоксидантной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защиты (каталазы,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супероксид-дисмутазы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пероксидазы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глутатион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трансферазы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и содержания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водорастворимого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белка (снижение во всех вариантах эксперимента). 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 изменения направлены на усиление энергоемких процессов поддержания водно-солевого обмена, осмотического давления внутриклеточной жидкости в органах колюшки за счет осмотической активности ряда аминокислот и коротких пептидов, что имеет значение при  миграциях рыб.</a:t>
            </a:r>
            <a:endParaRPr lang="ru-RU" sz="1300" dirty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09575" y="2846388"/>
            <a:ext cx="83788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75213" y="5511800"/>
            <a:ext cx="1296987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latin typeface="Calibri"/>
                <a:cs typeface="+mn-cs"/>
              </a:rPr>
              <a:t>+ МНЖК и ПНЖК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07025" y="6556375"/>
            <a:ext cx="3297238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Лаборатория экологической биохимии</a:t>
            </a:r>
          </a:p>
        </p:txBody>
      </p: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5214938" y="0"/>
            <a:ext cx="3929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п. 51 – Экология организмов и сообществ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 descr="Жиры - Пауэрлифтинг, Бодибилдинг, Программы тренировок, Спортивное пит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1313" y="896938"/>
            <a:ext cx="16621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1" name="Picture 2"/>
          <p:cNvPicPr>
            <a:picLocks noChangeAspect="1" noChangeArrowheads="1"/>
          </p:cNvPicPr>
          <p:nvPr/>
        </p:nvPicPr>
        <p:blipFill>
          <a:blip r:embed="rId3"/>
          <a:srcRect r="24637"/>
          <a:stretch>
            <a:fillRect/>
          </a:stretch>
        </p:blipFill>
        <p:spPr bwMode="auto">
          <a:xfrm>
            <a:off x="19050" y="2508250"/>
            <a:ext cx="3254375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52" name="TextBox 4"/>
          <p:cNvSpPr txBox="1">
            <a:spLocks noChangeArrowheads="1"/>
          </p:cNvSpPr>
          <p:nvPr/>
        </p:nvSpPr>
        <p:spPr bwMode="auto">
          <a:xfrm>
            <a:off x="-15875" y="1889125"/>
            <a:ext cx="4067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i="1" dirty="0">
                <a:solidFill>
                  <a:srgbClr val="002060"/>
                </a:solidFill>
              </a:rPr>
              <a:t>Получены уникальные спектры жирных кислот для ряда видов </a:t>
            </a:r>
            <a:r>
              <a:rPr lang="ru-RU" sz="1200" i="1" dirty="0" err="1">
                <a:solidFill>
                  <a:srgbClr val="002060"/>
                </a:solidFill>
              </a:rPr>
              <a:t>мезопелагических</a:t>
            </a:r>
            <a:r>
              <a:rPr lang="ru-RU" sz="1200" i="1" dirty="0">
                <a:solidFill>
                  <a:srgbClr val="002060"/>
                </a:solidFill>
              </a:rPr>
              <a:t> рыб Северной Атлантики</a:t>
            </a:r>
          </a:p>
        </p:txBody>
      </p:sp>
      <p:pic>
        <p:nvPicPr>
          <p:cNvPr id="155654" name="Picture 2"/>
          <p:cNvPicPr>
            <a:picLocks noChangeAspect="1" noChangeArrowheads="1"/>
          </p:cNvPicPr>
          <p:nvPr/>
        </p:nvPicPr>
        <p:blipFill>
          <a:blip r:embed="rId3"/>
          <a:srcRect l="75169" t="37122" b="41351"/>
          <a:stretch>
            <a:fillRect/>
          </a:stretch>
        </p:blipFill>
        <p:spPr bwMode="auto">
          <a:xfrm>
            <a:off x="2195513" y="3552825"/>
            <a:ext cx="12239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5655" name="TextBox 11"/>
          <p:cNvSpPr txBox="1">
            <a:spLocks noChangeArrowheads="1"/>
          </p:cNvSpPr>
          <p:nvPr/>
        </p:nvSpPr>
        <p:spPr bwMode="auto">
          <a:xfrm>
            <a:off x="3544888" y="2671763"/>
            <a:ext cx="3744912" cy="1014412"/>
          </a:xfrm>
          <a:prstGeom prst="rect">
            <a:avLst/>
          </a:prstGeom>
          <a:solidFill>
            <a:schemeClr val="bg1">
              <a:alpha val="49019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200" i="1" dirty="0">
                <a:solidFill>
                  <a:srgbClr val="002060"/>
                </a:solidFill>
              </a:rPr>
              <a:t>Описаны наборы «омега-3», включая физиологически </a:t>
            </a:r>
            <a:r>
              <a:rPr lang="ru-RU" sz="1200" i="1" dirty="0" smtClean="0">
                <a:solidFill>
                  <a:srgbClr val="002060"/>
                </a:solidFill>
              </a:rPr>
              <a:t>значимые </a:t>
            </a:r>
            <a:r>
              <a:rPr lang="ru-RU" sz="1200" i="1" dirty="0">
                <a:solidFill>
                  <a:srgbClr val="002060"/>
                </a:solidFill>
              </a:rPr>
              <a:t>20:5(</a:t>
            </a:r>
            <a:r>
              <a:rPr lang="en-US" sz="1200" i="1" dirty="0">
                <a:solidFill>
                  <a:srgbClr val="002060"/>
                </a:solidFill>
              </a:rPr>
              <a:t>n</a:t>
            </a:r>
            <a:r>
              <a:rPr lang="ru-RU" sz="1200" i="1" dirty="0">
                <a:solidFill>
                  <a:srgbClr val="002060"/>
                </a:solidFill>
              </a:rPr>
              <a:t>-3) и 22:6(</a:t>
            </a:r>
            <a:r>
              <a:rPr lang="en-US" sz="1200" i="1" dirty="0">
                <a:solidFill>
                  <a:srgbClr val="002060"/>
                </a:solidFill>
              </a:rPr>
              <a:t>n</a:t>
            </a:r>
            <a:r>
              <a:rPr lang="ru-RU" sz="1200" i="1" dirty="0">
                <a:solidFill>
                  <a:srgbClr val="002060"/>
                </a:solidFill>
              </a:rPr>
              <a:t>-3), «омега-6», «омега-9» жирные кислоты в сочетания с определенной композицией мононенасыщенных жирных кислот.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1360488" y="4687888"/>
            <a:ext cx="4357687" cy="158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214290"/>
            <a:ext cx="912336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Calibri"/>
                <a:cs typeface="+mn-cs"/>
              </a:rPr>
              <a:t>Мезопелагические рыбы Северной Атлантики как потенциальный источник биологически активных веществ и добавок липидной природы</a:t>
            </a:r>
          </a:p>
        </p:txBody>
      </p:sp>
      <p:pic>
        <p:nvPicPr>
          <p:cNvPr id="1026" name="Picture 2" descr="C:\Users\User\Downloads\DSC_03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598" y="339545"/>
            <a:ext cx="2282532" cy="1517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5"/>
          <p:cNvSpPr>
            <a:spLocks noChangeArrowheads="1"/>
          </p:cNvSpPr>
          <p:nvPr/>
        </p:nvSpPr>
        <p:spPr bwMode="auto">
          <a:xfrm>
            <a:off x="5214938" y="0"/>
            <a:ext cx="39290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п. 51 – Экология организмов и сообществ</a:t>
            </a:r>
          </a:p>
        </p:txBody>
      </p:sp>
      <p:graphicFrame>
        <p:nvGraphicFramePr>
          <p:cNvPr id="21" name="Схема 20"/>
          <p:cNvGraphicFramePr/>
          <p:nvPr/>
        </p:nvGraphicFramePr>
        <p:xfrm>
          <a:off x="3214678" y="214290"/>
          <a:ext cx="5786478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2" name="Группа 5"/>
          <p:cNvGrpSpPr>
            <a:grpSpLocks/>
          </p:cNvGrpSpPr>
          <p:nvPr/>
        </p:nvGrpSpPr>
        <p:grpSpPr bwMode="auto">
          <a:xfrm>
            <a:off x="4529138" y="3686175"/>
            <a:ext cx="4438650" cy="3171825"/>
            <a:chOff x="0" y="4073913"/>
            <a:chExt cx="4863882" cy="3474201"/>
          </a:xfrm>
        </p:grpSpPr>
        <p:pic>
          <p:nvPicPr>
            <p:cNvPr id="23" name="Picture 2" descr="D:\R\Mesopelagic fish\Rplot05.tif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0" y="4073913"/>
              <a:ext cx="4863882" cy="3474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Прямоугольник 23"/>
            <p:cNvSpPr/>
            <p:nvPr/>
          </p:nvSpPr>
          <p:spPr>
            <a:xfrm>
              <a:off x="892407" y="4566005"/>
              <a:ext cx="3959297" cy="657281"/>
            </a:xfrm>
            <a:prstGeom prst="rect">
              <a:avLst/>
            </a:prstGeom>
            <a:noFill/>
            <a:ln w="38100">
              <a:solidFill>
                <a:srgbClr val="9317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/>
              </a:extLst>
            </p:cNvPr>
            <p:cNvSpPr txBox="1"/>
            <p:nvPr/>
          </p:nvSpPr>
          <p:spPr>
            <a:xfrm>
              <a:off x="2524139" y="4275618"/>
              <a:ext cx="1769159" cy="2921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300" dirty="0">
                  <a:solidFill>
                    <a:srgbClr val="923E68"/>
                  </a:solidFill>
                  <a:latin typeface="Calibri"/>
                  <a:cs typeface="+mn-cs"/>
                </a:rPr>
                <a:t>22:6</a:t>
              </a:r>
              <a:r>
                <a:rPr lang="en-US" sz="1300" dirty="0">
                  <a:solidFill>
                    <a:srgbClr val="923E68"/>
                  </a:solidFill>
                  <a:latin typeface="Calibri"/>
                  <a:cs typeface="+mn-cs"/>
                </a:rPr>
                <a:t>(n-3), </a:t>
              </a:r>
              <a:r>
                <a:rPr lang="ru-RU" sz="1300" dirty="0">
                  <a:solidFill>
                    <a:srgbClr val="923E68"/>
                  </a:solidFill>
                  <a:latin typeface="Calibri"/>
                  <a:cs typeface="+mn-cs"/>
                </a:rPr>
                <a:t>ДГК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Рисунок 4" descr="4.jpg"/>
          <p:cNvPicPr>
            <a:picLocks noChangeAspect="1"/>
          </p:cNvPicPr>
          <p:nvPr/>
        </p:nvPicPr>
        <p:blipFill>
          <a:blip r:embed="rId3" cstate="print">
            <a:lum bright="2000"/>
          </a:blip>
          <a:srcRect b="5090"/>
          <a:stretch>
            <a:fillRect/>
          </a:stretch>
        </p:blipFill>
        <p:spPr bwMode="auto">
          <a:xfrm>
            <a:off x="6072198" y="3500438"/>
            <a:ext cx="1245960" cy="1285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1795" name="Рисунок 5" descr="МЖ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3500438"/>
            <a:ext cx="1152525" cy="1249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1796" name="Text Box 2"/>
          <p:cNvSpPr txBox="1">
            <a:spLocks noChangeArrowheads="1"/>
          </p:cNvSpPr>
          <p:nvPr/>
        </p:nvSpPr>
        <p:spPr bwMode="auto">
          <a:xfrm>
            <a:off x="7715272" y="4714884"/>
            <a:ext cx="99695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4°С + МЖ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797" name="Rectangle 3"/>
          <p:cNvSpPr>
            <a:spLocks noChangeArrowheads="1"/>
          </p:cNvSpPr>
          <p:nvPr/>
        </p:nvSpPr>
        <p:spPr bwMode="auto">
          <a:xfrm>
            <a:off x="6000760" y="5000636"/>
            <a:ext cx="2928958" cy="461962"/>
          </a:xfrm>
          <a:prstGeom prst="rect">
            <a:avLst/>
          </a:prstGeom>
          <a:noFill/>
          <a:ln w="9525">
            <a:solidFill>
              <a:srgbClr val="29E37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Проростки огурца, находящиеся при </a:t>
            </a:r>
          </a:p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температуре 4°С в течение 2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сут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798" name="TextBox 3"/>
          <p:cNvSpPr txBox="1">
            <a:spLocks noChangeArrowheads="1"/>
          </p:cNvSpPr>
          <p:nvPr/>
        </p:nvSpPr>
        <p:spPr bwMode="auto">
          <a:xfrm>
            <a:off x="176213" y="444500"/>
            <a:ext cx="87169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/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Установлено, что важную роль в проявлении защитного эффекта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метилжасмоната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(МЖ) на растения  пшеницы и огурца, подвергнутых действию низких </a:t>
            </a:r>
            <a:r>
              <a:rPr lang="ru-RU" sz="1500" dirty="0" smtClean="0">
                <a:solidFill>
                  <a:srgbClr val="FF0000"/>
                </a:solidFill>
                <a:latin typeface="Times New Roman" pitchFamily="18" charset="0"/>
              </a:rPr>
              <a:t>температур, 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играет его способность активизировать работу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антиоксидантной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системы, в том числе повышать активность ключевых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антиоксидантных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ферментов (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супероксиддисмутазы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, каталазы и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гваякол-специфичной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пероксидазы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)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и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индуцировать накопление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пролина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в листьях.</a:t>
            </a:r>
            <a:r>
              <a:rPr lang="ru-RU" sz="1500" dirty="0">
                <a:latin typeface="Times New Roman" pitchFamily="18" charset="0"/>
              </a:rPr>
              <a:t> Впервые обнаружено, что в присутствии МЖ у растений, испытывающих действие низких температур, происходит накопление </a:t>
            </a:r>
            <a:r>
              <a:rPr lang="ru-RU" sz="1500" dirty="0" err="1">
                <a:latin typeface="Times New Roman" pitchFamily="18" charset="0"/>
              </a:rPr>
              <a:t>мРНК</a:t>
            </a:r>
            <a:r>
              <a:rPr lang="ru-RU" sz="1500" dirty="0">
                <a:latin typeface="Times New Roman" pitchFamily="18" charset="0"/>
              </a:rPr>
              <a:t> генов </a:t>
            </a:r>
            <a:r>
              <a:rPr lang="ru-RU" sz="1500" dirty="0" err="1">
                <a:latin typeface="Times New Roman" pitchFamily="18" charset="0"/>
              </a:rPr>
              <a:t>антиоксидантных</a:t>
            </a:r>
            <a:r>
              <a:rPr lang="ru-RU" sz="1500" dirty="0">
                <a:latin typeface="Times New Roman" pitchFamily="18" charset="0"/>
              </a:rPr>
              <a:t> ферментов (</a:t>
            </a:r>
            <a:r>
              <a:rPr lang="ru-RU" sz="1500" dirty="0" err="1">
                <a:latin typeface="Times New Roman" pitchFamily="18" charset="0"/>
              </a:rPr>
              <a:t>FeSOD</a:t>
            </a:r>
            <a:r>
              <a:rPr lang="ru-RU" sz="1500" dirty="0">
                <a:latin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</a:rPr>
              <a:t>Cu</a:t>
            </a:r>
            <a:r>
              <a:rPr lang="ru-RU" sz="1500" dirty="0">
                <a:latin typeface="Times New Roman" pitchFamily="18" charset="0"/>
              </a:rPr>
              <a:t>/</a:t>
            </a:r>
            <a:r>
              <a:rPr lang="ru-RU" sz="1500" dirty="0" err="1">
                <a:latin typeface="Times New Roman" pitchFamily="18" charset="0"/>
              </a:rPr>
              <a:t>ZnSOD</a:t>
            </a:r>
            <a:r>
              <a:rPr lang="ru-RU" sz="1500" dirty="0">
                <a:latin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</a:rPr>
              <a:t>MnSOD</a:t>
            </a:r>
            <a:r>
              <a:rPr lang="ru-RU" sz="1500" dirty="0">
                <a:latin typeface="Times New Roman" pitchFamily="18" charset="0"/>
              </a:rPr>
              <a:t> и CAT) и гена </a:t>
            </a:r>
            <a:r>
              <a:rPr lang="ru-RU" sz="1500" dirty="0" err="1">
                <a:latin typeface="Times New Roman" pitchFamily="18" charset="0"/>
              </a:rPr>
              <a:t>дегидрина</a:t>
            </a:r>
            <a:r>
              <a:rPr lang="ru-RU" sz="1500" dirty="0">
                <a:latin typeface="Times New Roman" pitchFamily="18" charset="0"/>
              </a:rPr>
              <a:t> (</a:t>
            </a:r>
            <a:r>
              <a:rPr lang="en-US" sz="1500" dirty="0">
                <a:latin typeface="Times New Roman" pitchFamily="18" charset="0"/>
              </a:rPr>
              <a:t>WCS</a:t>
            </a:r>
            <a:r>
              <a:rPr lang="ru-RU" sz="1500" dirty="0">
                <a:latin typeface="Times New Roman" pitchFamily="18" charset="0"/>
              </a:rPr>
              <a:t>120),  специфичного для злаковых растений и участвующего в процессе </a:t>
            </a:r>
            <a:r>
              <a:rPr lang="ru-RU" sz="1500" dirty="0" err="1">
                <a:latin typeface="Times New Roman" pitchFamily="18" charset="0"/>
              </a:rPr>
              <a:t>холодовой</a:t>
            </a:r>
            <a:r>
              <a:rPr lang="ru-RU" sz="1500" dirty="0">
                <a:latin typeface="Times New Roman" pitchFamily="18" charset="0"/>
              </a:rPr>
              <a:t> адаптации.</a:t>
            </a:r>
          </a:p>
        </p:txBody>
      </p:sp>
      <p:sp>
        <p:nvSpPr>
          <p:cNvPr id="161799" name="Rectangle 4"/>
          <p:cNvSpPr>
            <a:spLocks noChangeArrowheads="1"/>
          </p:cNvSpPr>
          <p:nvPr/>
        </p:nvSpPr>
        <p:spPr bwMode="auto">
          <a:xfrm>
            <a:off x="3500430" y="2714620"/>
            <a:ext cx="4213225" cy="646113"/>
          </a:xfrm>
          <a:prstGeom prst="rect">
            <a:avLst/>
          </a:prstGeom>
          <a:noFill/>
          <a:ln w="9525">
            <a:solidFill>
              <a:srgbClr val="29E37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Влияние МЖ на содержание</a:t>
            </a:r>
            <a:r>
              <a:rPr lang="en-US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мРНК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гена </a:t>
            </a:r>
            <a:r>
              <a:rPr lang="en-US" sz="1200" b="1" i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CsCAT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в листьях огурца (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и содержание </a:t>
            </a:r>
            <a:r>
              <a:rPr lang="ru-RU" sz="1200" b="1" dirty="0" err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мРНК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гена </a:t>
            </a:r>
            <a:r>
              <a:rPr lang="en-US" sz="1200" b="1" i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WCS120</a:t>
            </a:r>
            <a:r>
              <a:rPr lang="en-US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листьях пшеницы (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) при действии температуры 4°</a:t>
            </a:r>
            <a:r>
              <a:rPr lang="en-US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314924" y="4795411"/>
          <a:ext cx="3142100" cy="1917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571472" y="2857496"/>
          <a:ext cx="2928958" cy="1992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1802" name="TextBox 13"/>
          <p:cNvSpPr txBox="1">
            <a:spLocks noChangeArrowheads="1"/>
          </p:cNvSpPr>
          <p:nvPr/>
        </p:nvSpPr>
        <p:spPr bwMode="auto">
          <a:xfrm rot="-5400000">
            <a:off x="-1053306" y="4475957"/>
            <a:ext cx="27368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Кол-во транскриптов генов, усл. ед.</a:t>
            </a:r>
          </a:p>
        </p:txBody>
      </p:sp>
      <p:sp>
        <p:nvSpPr>
          <p:cNvPr id="161803" name="Text Box 2"/>
          <p:cNvSpPr txBox="1">
            <a:spLocks noChangeArrowheads="1"/>
          </p:cNvSpPr>
          <p:nvPr/>
        </p:nvSpPr>
        <p:spPr bwMode="auto">
          <a:xfrm>
            <a:off x="6215074" y="4786322"/>
            <a:ext cx="9969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4°С</a:t>
            </a:r>
            <a:endParaRPr 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72066" y="0"/>
            <a:ext cx="39044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1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– Экология организмов и сообществ</a:t>
            </a: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4865687" y="6553200"/>
            <a:ext cx="4278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99"/>
                </a:solidFill>
                <a:latin typeface="Calibri"/>
                <a:cs typeface="+mn-cs"/>
              </a:rPr>
              <a:t>Лаборатория экологической физиологии растений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2844" y="428605"/>
            <a:ext cx="8786874" cy="221457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1806" name="Rectangle 14"/>
          <p:cNvSpPr>
            <a:spLocks noChangeArrowheads="1"/>
          </p:cNvSpPr>
          <p:nvPr/>
        </p:nvSpPr>
        <p:spPr bwMode="auto">
          <a:xfrm>
            <a:off x="3571868" y="5715016"/>
            <a:ext cx="5429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Игнатенко А.А.,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Таланова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В.В.,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Репкина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Н.С., Титов А.Ф. Влияние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метилжасмоната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на устойчивость растений огурца, подвергнутых действию низкой повреждающей температуры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//Труды Карельского научного центра РАН.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Серия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«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Экспериментальная биология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2020. №3. С. 121–129.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5"/>
          <p:cNvSpPr>
            <a:spLocks noChangeArrowheads="1"/>
          </p:cNvSpPr>
          <p:nvPr/>
        </p:nvSpPr>
        <p:spPr bwMode="auto">
          <a:xfrm>
            <a:off x="142844" y="285728"/>
            <a:ext cx="88583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У </a:t>
            </a: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</a:rPr>
              <a:t>сирийских хомяков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 (</a:t>
            </a:r>
            <a:r>
              <a:rPr lang="ru-RU" altLang="ru-RU" sz="1200" i="1" dirty="0" err="1">
                <a:solidFill>
                  <a:srgbClr val="FF0000"/>
                </a:solidFill>
                <a:latin typeface="Calibri" pitchFamily="34" charset="0"/>
              </a:rPr>
              <a:t>Mesocricetus</a:t>
            </a:r>
            <a:r>
              <a:rPr lang="ru-RU" altLang="ru-RU" sz="1200" i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altLang="ru-RU" sz="1200" i="1" dirty="0" err="1">
                <a:solidFill>
                  <a:srgbClr val="FF0000"/>
                </a:solidFill>
                <a:latin typeface="Calibri" pitchFamily="34" charset="0"/>
              </a:rPr>
              <a:t>auratus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) – сезонно-размножающихся лабораторных животных – исследованы показатели гомеостаза при влиянии специфических условий </a:t>
            </a:r>
            <a:r>
              <a:rPr lang="ru-RU" altLang="ru-RU" sz="1200" dirty="0" err="1">
                <a:solidFill>
                  <a:srgbClr val="FF0000"/>
                </a:solidFill>
                <a:latin typeface="Calibri" pitchFamily="34" charset="0"/>
              </a:rPr>
              <a:t>фотопериода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 северо-запада России </a:t>
            </a: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</a:rPr>
              <a:t>(</a:t>
            </a:r>
            <a:r>
              <a:rPr lang="en-US" altLang="ru-RU" sz="1200" b="1" dirty="0">
                <a:solidFill>
                  <a:srgbClr val="FF0000"/>
                </a:solidFill>
                <a:latin typeface="Calibri" pitchFamily="34" charset="0"/>
              </a:rPr>
              <a:t>NL</a:t>
            </a: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</a:rPr>
              <a:t>)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altLang="ru-RU" sz="1200" dirty="0">
                <a:latin typeface="Calibri" pitchFamily="34" charset="0"/>
              </a:rPr>
              <a:t>(снижение с июня по сентябрь  длительности световой фазы дня с 19 ч 36 мин до 12 ч 00 мин). 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Более чувствительными к </a:t>
            </a:r>
            <a:r>
              <a:rPr lang="ru-RU" altLang="ru-RU" sz="1200" dirty="0" err="1">
                <a:solidFill>
                  <a:srgbClr val="FF0000"/>
                </a:solidFill>
                <a:latin typeface="Calibri" pitchFamily="34" charset="0"/>
              </a:rPr>
              <a:t>фотопериоду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 Карелии оказались </a:t>
            </a: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</a:rPr>
              <a:t>самцы</a:t>
            </a:r>
            <a:r>
              <a:rPr lang="ru-RU" altLang="ru-RU" sz="1200" dirty="0">
                <a:latin typeface="Calibri" pitchFamily="34" charset="0"/>
              </a:rPr>
              <a:t>: у них отмечалось снижение  скорости углеводного и белкового обменов и увеличение массы тела, напротив, у </a:t>
            </a:r>
            <a:r>
              <a:rPr lang="ru-RU" altLang="ru-RU" sz="1200" b="1" dirty="0">
                <a:latin typeface="Calibri" pitchFamily="34" charset="0"/>
              </a:rPr>
              <a:t>самок </a:t>
            </a:r>
            <a:r>
              <a:rPr lang="ru-RU" altLang="ru-RU" sz="1200" dirty="0">
                <a:latin typeface="Calibri" pitchFamily="34" charset="0"/>
              </a:rPr>
              <a:t>наблюдались интенсификация метаболических процессов и снижение массы тела по сравнению с контрольными животными (</a:t>
            </a:r>
            <a:r>
              <a:rPr lang="en-US" altLang="ru-RU" sz="1200" b="1" dirty="0">
                <a:latin typeface="Calibri" pitchFamily="34" charset="0"/>
              </a:rPr>
              <a:t>LD</a:t>
            </a:r>
            <a:r>
              <a:rPr lang="ru-RU" altLang="ru-RU" sz="1200" dirty="0">
                <a:latin typeface="Calibri" pitchFamily="34" charset="0"/>
              </a:rPr>
              <a:t>). Введение </a:t>
            </a:r>
            <a:r>
              <a:rPr lang="ru-RU" altLang="ru-RU" sz="1200" b="1" dirty="0">
                <a:latin typeface="Calibri" pitchFamily="34" charset="0"/>
              </a:rPr>
              <a:t>самкам</a:t>
            </a:r>
            <a:r>
              <a:rPr lang="ru-RU" altLang="ru-RU" sz="1200" dirty="0">
                <a:latin typeface="Calibri" pitchFamily="34" charset="0"/>
              </a:rPr>
              <a:t> мелатонина в условиях </a:t>
            </a:r>
            <a:r>
              <a:rPr lang="ru-RU" altLang="ru-RU" sz="1200" dirty="0" err="1">
                <a:latin typeface="Calibri" pitchFamily="34" charset="0"/>
              </a:rPr>
              <a:t>фотопериода</a:t>
            </a:r>
            <a:r>
              <a:rPr lang="ru-RU" altLang="ru-RU" sz="1200" dirty="0">
                <a:latin typeface="Calibri" pitchFamily="34" charset="0"/>
              </a:rPr>
              <a:t> северо-запада России (</a:t>
            </a:r>
            <a:r>
              <a:rPr lang="en-US" altLang="ru-RU" sz="1200" b="1" dirty="0">
                <a:latin typeface="Calibri" pitchFamily="34" charset="0"/>
              </a:rPr>
              <a:t>NL</a:t>
            </a:r>
            <a:r>
              <a:rPr lang="ru-RU" altLang="ru-RU" sz="1200" b="1" dirty="0">
                <a:latin typeface="Calibri" pitchFamily="34" charset="0"/>
              </a:rPr>
              <a:t>+</a:t>
            </a:r>
            <a:r>
              <a:rPr lang="en-US" altLang="ru-RU" sz="1200" b="1" dirty="0" err="1">
                <a:latin typeface="Calibri" pitchFamily="34" charset="0"/>
              </a:rPr>
              <a:t>mel</a:t>
            </a:r>
            <a:r>
              <a:rPr lang="ru-RU" altLang="ru-RU" sz="1200" dirty="0">
                <a:latin typeface="Calibri" pitchFamily="34" charset="0"/>
              </a:rPr>
              <a:t>) способствовало изменению липидного обмена и более интенсивному набору массы тела. 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Показано негативное влияние «белых ночей» Карелии на организм сезонно-размножающихся грызунов и раскрыты</a:t>
            </a:r>
            <a:r>
              <a:rPr lang="en-US" altLang="ru-RU" sz="12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altLang="ru-RU" sz="1200" dirty="0">
                <a:solidFill>
                  <a:srgbClr val="FF0000"/>
                </a:solidFill>
                <a:latin typeface="Calibri" pitchFamily="34" charset="0"/>
              </a:rPr>
              <a:t> механизмы фотопериодической регуляции физиологических функций этой группы млекопитающих.</a:t>
            </a:r>
            <a:endParaRPr lang="en-US" altLang="ru-RU" sz="1200" dirty="0">
              <a:solidFill>
                <a:srgbClr val="FF0000"/>
              </a:solidFill>
              <a:latin typeface="Calibri" pitchFamily="34" charset="0"/>
            </a:endParaRPr>
          </a:p>
        </p:txBody>
      </p:sp>
      <p:grpSp>
        <p:nvGrpSpPr>
          <p:cNvPr id="2" name="Группа 51"/>
          <p:cNvGrpSpPr>
            <a:grpSpLocks/>
          </p:cNvGrpSpPr>
          <p:nvPr/>
        </p:nvGrpSpPr>
        <p:grpSpPr bwMode="auto">
          <a:xfrm>
            <a:off x="0" y="2000240"/>
            <a:ext cx="9144000" cy="4668848"/>
            <a:chOff x="0" y="2000240"/>
            <a:chExt cx="9144000" cy="4668848"/>
          </a:xfrm>
        </p:grpSpPr>
        <p:sp>
          <p:nvSpPr>
            <p:cNvPr id="60" name="Прямоугольник 59"/>
            <p:cNvSpPr/>
            <p:nvPr/>
          </p:nvSpPr>
          <p:spPr bwMode="auto">
            <a:xfrm>
              <a:off x="287337" y="4500570"/>
              <a:ext cx="8856663" cy="1754188"/>
            </a:xfrm>
            <a:prstGeom prst="rect">
              <a:avLst/>
            </a:prstGeom>
            <a:solidFill>
              <a:schemeClr val="accent3">
                <a:lumMod val="75000"/>
                <a:alpha val="8000"/>
              </a:schemeClr>
            </a:solidFill>
            <a:ln w="158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2054" name="Рисунок 6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89563" y="5568951"/>
              <a:ext cx="808038" cy="34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5" name="Рисунок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19738" y="3727451"/>
              <a:ext cx="806450" cy="34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6" name="Рисунок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1137" y="2780928"/>
              <a:ext cx="4810126" cy="3554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" name="Прямоугольник 58"/>
            <p:cNvSpPr/>
            <p:nvPr/>
          </p:nvSpPr>
          <p:spPr bwMode="auto">
            <a:xfrm>
              <a:off x="0" y="2214554"/>
              <a:ext cx="8856663" cy="2211388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 w="15875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58" name="TextBox 42"/>
            <p:cNvSpPr txBox="1">
              <a:spLocks noChangeArrowheads="1"/>
            </p:cNvSpPr>
            <p:nvPr/>
          </p:nvSpPr>
          <p:spPr bwMode="auto">
            <a:xfrm>
              <a:off x="5318125" y="6286520"/>
              <a:ext cx="38258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ru-RU" sz="900" dirty="0">
                  <a:latin typeface="Calibri" pitchFamily="34" charset="0"/>
                </a:rPr>
                <a:t> </a:t>
              </a:r>
              <a:r>
                <a:rPr lang="en-US" altLang="ru-RU" sz="1200" dirty="0">
                  <a:latin typeface="Calibri" pitchFamily="34" charset="0"/>
                </a:rPr>
                <a:t>- </a:t>
              </a:r>
              <a:r>
                <a:rPr lang="ru-RU" altLang="ru-RU" sz="1200" dirty="0">
                  <a:latin typeface="Calibri" pitchFamily="34" charset="0"/>
                </a:rPr>
                <a:t>достоверное влияние </a:t>
              </a:r>
              <a:r>
                <a:rPr lang="ru-RU" altLang="ru-RU" sz="1200" b="1" dirty="0">
                  <a:solidFill>
                    <a:srgbClr val="0000FF"/>
                  </a:solidFill>
                  <a:latin typeface="Calibri" pitchFamily="34" charset="0"/>
                </a:rPr>
                <a:t>мелатонина в </a:t>
              </a:r>
              <a:r>
                <a:rPr lang="en-US" altLang="ru-RU" sz="1200" b="1" dirty="0">
                  <a:solidFill>
                    <a:srgbClr val="0000FF"/>
                  </a:solidFill>
                  <a:latin typeface="Calibri" pitchFamily="34" charset="0"/>
                </a:rPr>
                <a:t>NL</a:t>
              </a:r>
              <a:r>
                <a:rPr lang="ru-RU" altLang="ru-RU" sz="1200" b="1" dirty="0">
                  <a:solidFill>
                    <a:srgbClr val="0000FF"/>
                  </a:solidFill>
                  <a:latin typeface="Calibri" pitchFamily="34" charset="0"/>
                </a:rPr>
                <a:t>+</a:t>
              </a:r>
              <a:r>
                <a:rPr lang="en-US" altLang="ru-RU" sz="1200" b="1" dirty="0" err="1">
                  <a:solidFill>
                    <a:srgbClr val="0000FF"/>
                  </a:solidFill>
                  <a:latin typeface="Calibri" pitchFamily="34" charset="0"/>
                </a:rPr>
                <a:t>mel</a:t>
              </a:r>
              <a:r>
                <a:rPr lang="en-US" altLang="ru-RU" sz="1200" b="1" dirty="0">
                  <a:solidFill>
                    <a:srgbClr val="0000FF"/>
                  </a:solidFill>
                  <a:latin typeface="Calibri" pitchFamily="34" charset="0"/>
                </a:rPr>
                <a:t> </a:t>
              </a:r>
              <a:r>
                <a:rPr lang="ru-RU" altLang="ru-RU" sz="1200" dirty="0">
                  <a:latin typeface="Calibri" pitchFamily="34" charset="0"/>
                </a:rPr>
                <a:t>(</a:t>
              </a:r>
              <a:r>
                <a:rPr lang="en-US" altLang="ru-RU" sz="1200" dirty="0">
                  <a:latin typeface="Calibri" pitchFamily="34" charset="0"/>
                </a:rPr>
                <a:t>p˂0.05</a:t>
              </a:r>
              <a:r>
                <a:rPr lang="ru-RU" altLang="ru-RU" sz="1200" dirty="0">
                  <a:latin typeface="Calibri" pitchFamily="34" charset="0"/>
                </a:rPr>
                <a:t>)</a:t>
              </a:r>
            </a:p>
          </p:txBody>
        </p:sp>
        <p:cxnSp>
          <p:nvCxnSpPr>
            <p:cNvPr id="64" name="Прямая соединительная линия 63"/>
            <p:cNvCxnSpPr>
              <a:cxnSpLocks/>
            </p:cNvCxnSpPr>
            <p:nvPr/>
          </p:nvCxnSpPr>
          <p:spPr bwMode="auto">
            <a:xfrm>
              <a:off x="107950" y="2033588"/>
              <a:ext cx="884713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 bwMode="auto">
            <a:xfrm>
              <a:off x="214282" y="2000240"/>
              <a:ext cx="8785225" cy="2762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latin typeface="+mj-lt"/>
                </a:rPr>
                <a:t>Влияние</a:t>
              </a:r>
              <a:r>
                <a: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</a:t>
              </a:r>
              <a:r>
                <a:rPr lang="ru-RU" sz="1200" b="1" dirty="0">
                  <a:solidFill>
                    <a:srgbClr val="FF0000"/>
                  </a:solidFill>
                  <a:latin typeface="+mj-lt"/>
                </a:rPr>
                <a:t>светового режима Карелии</a:t>
              </a:r>
              <a:r>
                <a:rPr lang="ru-RU" sz="12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ru-RU" sz="1200" b="1" dirty="0">
                  <a:latin typeface="+mj-lt"/>
                </a:rPr>
                <a:t>и </a:t>
              </a:r>
              <a:r>
                <a:rPr lang="ru-RU" sz="1200" b="1" dirty="0">
                  <a:solidFill>
                    <a:srgbClr val="0000FF"/>
                  </a:solidFill>
                  <a:latin typeface="+mj-lt"/>
                </a:rPr>
                <a:t>мелатонина </a:t>
              </a:r>
              <a:r>
                <a:rPr lang="ru-RU" sz="1200" b="1" dirty="0">
                  <a:latin typeface="+mj-lt"/>
                </a:rPr>
                <a:t>на физиолого-биохимические показатели сирийских хомяков</a:t>
              </a:r>
            </a:p>
          </p:txBody>
        </p:sp>
        <p:sp>
          <p:nvSpPr>
            <p:cNvPr id="76" name="TextBox 75"/>
            <p:cNvSpPr txBox="1"/>
            <p:nvPr/>
          </p:nvSpPr>
          <p:spPr bwMode="auto">
            <a:xfrm>
              <a:off x="3989388" y="4664075"/>
              <a:ext cx="755650" cy="338138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Самки</a:t>
              </a:r>
            </a:p>
          </p:txBody>
        </p:sp>
        <p:sp>
          <p:nvSpPr>
            <p:cNvPr id="77" name="TextBox 76"/>
            <p:cNvSpPr txBox="1"/>
            <p:nvPr/>
          </p:nvSpPr>
          <p:spPr bwMode="auto">
            <a:xfrm>
              <a:off x="4000496" y="2285992"/>
              <a:ext cx="803275" cy="338138"/>
            </a:xfrm>
            <a:prstGeom prst="rect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2">
                      <a:lumMod val="75000"/>
                    </a:schemeClr>
                  </a:solidFill>
                  <a:latin typeface="+mn-lt"/>
                </a:rPr>
                <a:t>Самцы</a:t>
              </a:r>
            </a:p>
          </p:txBody>
        </p:sp>
        <p:sp>
          <p:nvSpPr>
            <p:cNvPr id="79" name="5-конечная звезда 78"/>
            <p:cNvSpPr/>
            <p:nvPr/>
          </p:nvSpPr>
          <p:spPr bwMode="auto">
            <a:xfrm>
              <a:off x="520700" y="6465888"/>
              <a:ext cx="144463" cy="14287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0" name="5-конечная звезда 79"/>
            <p:cNvSpPr/>
            <p:nvPr/>
          </p:nvSpPr>
          <p:spPr bwMode="auto">
            <a:xfrm>
              <a:off x="4929190" y="6286520"/>
              <a:ext cx="144462" cy="142875"/>
            </a:xfrm>
            <a:prstGeom prst="star5">
              <a:avLst/>
            </a:prstGeom>
            <a:solidFill>
              <a:srgbClr val="0070C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82" name="Прямая со стрелкой 81"/>
            <p:cNvCxnSpPr/>
            <p:nvPr/>
          </p:nvCxnSpPr>
          <p:spPr bwMode="auto">
            <a:xfrm rot="5400000" flipH="1" flipV="1">
              <a:off x="725488" y="6530975"/>
              <a:ext cx="214312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 стрелкой 82"/>
            <p:cNvCxnSpPr/>
            <p:nvPr/>
          </p:nvCxnSpPr>
          <p:spPr bwMode="auto">
            <a:xfrm rot="5400000" flipH="1" flipV="1">
              <a:off x="5037141" y="6392883"/>
              <a:ext cx="214313" cy="1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 стрелкой 83"/>
            <p:cNvCxnSpPr/>
            <p:nvPr/>
          </p:nvCxnSpPr>
          <p:spPr bwMode="auto">
            <a:xfrm rot="5400000">
              <a:off x="863601" y="6530975"/>
              <a:ext cx="214312" cy="158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/>
            <p:cNvCxnSpPr>
              <a:cxnSpLocks/>
            </p:cNvCxnSpPr>
            <p:nvPr/>
          </p:nvCxnSpPr>
          <p:spPr bwMode="auto">
            <a:xfrm rot="5400000">
              <a:off x="5180017" y="6392883"/>
              <a:ext cx="214313" cy="1587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5-конечная звезда 87"/>
            <p:cNvSpPr/>
            <p:nvPr/>
          </p:nvSpPr>
          <p:spPr bwMode="auto">
            <a:xfrm>
              <a:off x="1493838" y="4668838"/>
              <a:ext cx="144462" cy="142875"/>
            </a:xfrm>
            <a:prstGeom prst="star5">
              <a:avLst/>
            </a:prstGeom>
            <a:solidFill>
              <a:srgbClr val="0070C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rgbClr val="0000FF"/>
                </a:solidFill>
              </a:endParaRPr>
            </a:p>
          </p:txBody>
        </p:sp>
        <p:sp>
          <p:nvSpPr>
            <p:cNvPr id="93" name="5-конечная звезда 92"/>
            <p:cNvSpPr/>
            <p:nvPr/>
          </p:nvSpPr>
          <p:spPr bwMode="auto">
            <a:xfrm>
              <a:off x="2105025" y="3081338"/>
              <a:ext cx="142875" cy="14287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 bwMode="auto">
            <a:xfrm>
              <a:off x="7669213" y="2814638"/>
              <a:ext cx="955675" cy="6461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Холестерин</a:t>
              </a:r>
            </a:p>
            <a:p>
              <a:pPr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Мочевина</a:t>
              </a:r>
            </a:p>
            <a:p>
              <a:pPr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Глюкоза</a:t>
              </a:r>
            </a:p>
          </p:txBody>
        </p:sp>
        <p:sp>
          <p:nvSpPr>
            <p:cNvPr id="104" name="TextBox 103"/>
            <p:cNvSpPr txBox="1"/>
            <p:nvPr/>
          </p:nvSpPr>
          <p:spPr bwMode="auto">
            <a:xfrm>
              <a:off x="6891338" y="3751263"/>
              <a:ext cx="1857375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 b="1" dirty="0">
                  <a:latin typeface="+mn-lt"/>
                  <a:cs typeface="Arial" charset="0"/>
                </a:rPr>
                <a:t>Активность </a:t>
              </a:r>
              <a:r>
                <a:rPr lang="ru-RU" sz="1200" b="1" u="sng" dirty="0">
                  <a:latin typeface="+mn-lt"/>
                  <a:cs typeface="Arial" charset="0"/>
                </a:rPr>
                <a:t>ферментов</a:t>
              </a:r>
              <a:r>
                <a:rPr lang="ru-RU" sz="1200" b="1" dirty="0">
                  <a:latin typeface="+mn-lt"/>
                  <a:cs typeface="Arial" charset="0"/>
                </a:rPr>
                <a:t> </a:t>
              </a:r>
              <a:r>
                <a:rPr lang="ru-RU" sz="1200" b="1" u="sng" dirty="0">
                  <a:latin typeface="+mn-lt"/>
                  <a:cs typeface="Arial" charset="0"/>
                </a:rPr>
                <a:t>углеводного</a:t>
              </a:r>
            </a:p>
            <a:p>
              <a:pPr algn="ctr"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 и белкового обменов</a:t>
              </a:r>
            </a:p>
          </p:txBody>
        </p:sp>
        <p:cxnSp>
          <p:nvCxnSpPr>
            <p:cNvPr id="105" name="Прямая со стрелкой 104"/>
            <p:cNvCxnSpPr/>
            <p:nvPr/>
          </p:nvCxnSpPr>
          <p:spPr bwMode="auto">
            <a:xfrm rot="16200000" flipV="1">
              <a:off x="8428831" y="3148807"/>
              <a:ext cx="500063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 стрелкой 105"/>
            <p:cNvCxnSpPr/>
            <p:nvPr/>
          </p:nvCxnSpPr>
          <p:spPr bwMode="auto">
            <a:xfrm rot="5400000">
              <a:off x="8392319" y="4039394"/>
              <a:ext cx="571500" cy="15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 bwMode="auto">
            <a:xfrm>
              <a:off x="7643813" y="4687888"/>
              <a:ext cx="1071562" cy="9541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100" b="1" dirty="0">
                  <a:latin typeface="+mn-lt"/>
                  <a:cs typeface="Arial" charset="0"/>
                </a:rPr>
                <a:t>Количество </a:t>
              </a:r>
            </a:p>
            <a:p>
              <a:pPr>
                <a:defRPr/>
              </a:pPr>
              <a:r>
                <a:rPr lang="ru-RU" sz="1100" b="1" u="sng" dirty="0">
                  <a:latin typeface="+mn-lt"/>
                  <a:cs typeface="Arial" charset="0"/>
                </a:rPr>
                <a:t>Эритроцитов</a:t>
              </a:r>
            </a:p>
            <a:p>
              <a:pPr>
                <a:defRPr/>
              </a:pPr>
              <a:endParaRPr lang="ru-RU" sz="1200" b="1" u="sng" dirty="0">
                <a:latin typeface="+mn-lt"/>
                <a:cs typeface="Arial" charset="0"/>
              </a:endParaRPr>
            </a:p>
            <a:p>
              <a:pPr>
                <a:defRPr/>
              </a:pPr>
              <a:r>
                <a:rPr lang="ru-RU" sz="1100" b="1" u="sng" dirty="0">
                  <a:latin typeface="+mn-lt"/>
                  <a:cs typeface="Arial" charset="0"/>
                </a:rPr>
                <a:t>Мочевина</a:t>
              </a:r>
            </a:p>
            <a:p>
              <a:pPr>
                <a:defRPr/>
              </a:pPr>
              <a:r>
                <a:rPr lang="ru-RU" sz="1100" b="1" u="sng" dirty="0">
                  <a:latin typeface="+mn-lt"/>
                  <a:cs typeface="Arial" charset="0"/>
                </a:rPr>
                <a:t>Холестерин</a:t>
              </a:r>
            </a:p>
          </p:txBody>
        </p:sp>
        <p:sp>
          <p:nvSpPr>
            <p:cNvPr id="112" name="TextBox 111"/>
            <p:cNvSpPr txBox="1"/>
            <p:nvPr/>
          </p:nvSpPr>
          <p:spPr bwMode="auto">
            <a:xfrm>
              <a:off x="6948488" y="5695950"/>
              <a:ext cx="1714500" cy="6001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100" b="1" dirty="0">
                  <a:latin typeface="+mn-lt"/>
                  <a:cs typeface="Arial" charset="0"/>
                </a:rPr>
                <a:t>Активность </a:t>
              </a:r>
              <a:r>
                <a:rPr lang="ru-RU" sz="1100" b="1" u="sng" dirty="0">
                  <a:latin typeface="+mn-lt"/>
                  <a:cs typeface="Arial" charset="0"/>
                </a:rPr>
                <a:t>ферментов углеводного</a:t>
              </a:r>
            </a:p>
            <a:p>
              <a:pPr algn="ctr">
                <a:defRPr/>
              </a:pPr>
              <a:r>
                <a:rPr lang="ru-RU" sz="1100" b="1" u="sng" dirty="0">
                  <a:latin typeface="+mn-lt"/>
                  <a:cs typeface="Arial" charset="0"/>
                </a:rPr>
                <a:t> и белкового обменов</a:t>
              </a:r>
            </a:p>
          </p:txBody>
        </p:sp>
        <p:cxnSp>
          <p:nvCxnSpPr>
            <p:cNvPr id="117" name="Прямая со стрелкой 116"/>
            <p:cNvCxnSpPr>
              <a:cxnSpLocks/>
            </p:cNvCxnSpPr>
            <p:nvPr/>
          </p:nvCxnSpPr>
          <p:spPr bwMode="auto">
            <a:xfrm flipV="1">
              <a:off x="8675688" y="5767388"/>
              <a:ext cx="1587" cy="5381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 стрелкой 121"/>
            <p:cNvCxnSpPr>
              <a:cxnSpLocks/>
            </p:cNvCxnSpPr>
            <p:nvPr/>
          </p:nvCxnSpPr>
          <p:spPr bwMode="auto">
            <a:xfrm flipV="1">
              <a:off x="8821738" y="5767388"/>
              <a:ext cx="0" cy="53816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 стрелкой 122"/>
            <p:cNvCxnSpPr/>
            <p:nvPr/>
          </p:nvCxnSpPr>
          <p:spPr bwMode="auto">
            <a:xfrm rot="16200000" flipH="1">
              <a:off x="8588375" y="5395913"/>
              <a:ext cx="180975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Прямая со стрелкой 125"/>
            <p:cNvCxnSpPr/>
            <p:nvPr/>
          </p:nvCxnSpPr>
          <p:spPr bwMode="auto">
            <a:xfrm rot="5400000" flipH="1" flipV="1">
              <a:off x="8749506" y="5395119"/>
              <a:ext cx="142875" cy="158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 стрелкой 126"/>
            <p:cNvCxnSpPr>
              <a:cxnSpLocks/>
            </p:cNvCxnSpPr>
            <p:nvPr/>
          </p:nvCxnSpPr>
          <p:spPr bwMode="auto">
            <a:xfrm>
              <a:off x="8678863" y="4759325"/>
              <a:ext cx="7937" cy="27305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 стрелкой 127"/>
            <p:cNvCxnSpPr>
              <a:cxnSpLocks/>
            </p:cNvCxnSpPr>
            <p:nvPr/>
          </p:nvCxnSpPr>
          <p:spPr bwMode="auto">
            <a:xfrm flipV="1">
              <a:off x="8821738" y="5486400"/>
              <a:ext cx="0" cy="14128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 стрелкой 128"/>
            <p:cNvCxnSpPr>
              <a:cxnSpLocks/>
            </p:cNvCxnSpPr>
            <p:nvPr/>
          </p:nvCxnSpPr>
          <p:spPr bwMode="auto">
            <a:xfrm flipV="1">
              <a:off x="8821738" y="4759325"/>
              <a:ext cx="0" cy="30003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Прямая со стрелкой 129"/>
            <p:cNvCxnSpPr/>
            <p:nvPr/>
          </p:nvCxnSpPr>
          <p:spPr bwMode="auto">
            <a:xfrm rot="5400000">
              <a:off x="8787606" y="3112294"/>
              <a:ext cx="142875" cy="158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Прямая со стрелкой 130"/>
            <p:cNvCxnSpPr/>
            <p:nvPr/>
          </p:nvCxnSpPr>
          <p:spPr bwMode="auto">
            <a:xfrm rot="5400000">
              <a:off x="8787606" y="3326607"/>
              <a:ext cx="142875" cy="158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86" name="Рисунок 313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32363" y="4651375"/>
              <a:ext cx="1081254" cy="900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87" name="Рисунок 11"/>
            <p:cNvPicPr>
              <a:picLocks noChangeAspect="1" noChangeArrowheads="1"/>
            </p:cNvPicPr>
            <p:nvPr/>
          </p:nvPicPr>
          <p:blipFill>
            <a:blip r:embed="rId6"/>
            <a:srcRect l="24178" b="30466"/>
            <a:stretch>
              <a:fillRect/>
            </a:stretch>
          </p:blipFill>
          <p:spPr bwMode="auto">
            <a:xfrm>
              <a:off x="4860603" y="2671391"/>
              <a:ext cx="1199495" cy="909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4" name="TextBox 133"/>
            <p:cNvSpPr txBox="1"/>
            <p:nvPr/>
          </p:nvSpPr>
          <p:spPr bwMode="auto">
            <a:xfrm>
              <a:off x="6072188" y="3073400"/>
              <a:ext cx="1065212" cy="4619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Потребление</a:t>
              </a:r>
            </a:p>
            <a:p>
              <a:pPr algn="ctr"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корма</a:t>
              </a:r>
            </a:p>
          </p:txBody>
        </p:sp>
        <p:sp>
          <p:nvSpPr>
            <p:cNvPr id="135" name="TextBox 134"/>
            <p:cNvSpPr txBox="1"/>
            <p:nvPr/>
          </p:nvSpPr>
          <p:spPr bwMode="auto">
            <a:xfrm>
              <a:off x="6046788" y="4986338"/>
              <a:ext cx="1117600" cy="461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Потребление</a:t>
              </a:r>
            </a:p>
            <a:p>
              <a:pPr algn="ctr">
                <a:defRPr/>
              </a:pPr>
              <a:r>
                <a:rPr lang="ru-RU" sz="1200" b="1" u="sng" dirty="0">
                  <a:latin typeface="+mn-lt"/>
                  <a:cs typeface="Arial" charset="0"/>
                </a:rPr>
                <a:t>корма и воды</a:t>
              </a:r>
            </a:p>
          </p:txBody>
        </p:sp>
        <p:cxnSp>
          <p:nvCxnSpPr>
            <p:cNvPr id="136" name="Прямая со стрелкой 135"/>
            <p:cNvCxnSpPr>
              <a:cxnSpLocks/>
            </p:cNvCxnSpPr>
            <p:nvPr/>
          </p:nvCxnSpPr>
          <p:spPr bwMode="auto">
            <a:xfrm flipV="1">
              <a:off x="7161213" y="3036888"/>
              <a:ext cx="0" cy="46513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 стрелкой 136"/>
            <p:cNvCxnSpPr>
              <a:cxnSpLocks/>
            </p:cNvCxnSpPr>
            <p:nvPr/>
          </p:nvCxnSpPr>
          <p:spPr bwMode="auto">
            <a:xfrm flipV="1">
              <a:off x="7162800" y="4903788"/>
              <a:ext cx="1588" cy="46513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5-конечная звезда 75"/>
            <p:cNvSpPr/>
            <p:nvPr/>
          </p:nvSpPr>
          <p:spPr bwMode="auto">
            <a:xfrm>
              <a:off x="2413000" y="3103563"/>
              <a:ext cx="142875" cy="14287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9" name="5-конечная звезда 68"/>
            <p:cNvSpPr/>
            <p:nvPr/>
          </p:nvSpPr>
          <p:spPr bwMode="auto">
            <a:xfrm>
              <a:off x="1816100" y="4705350"/>
              <a:ext cx="144463" cy="142875"/>
            </a:xfrm>
            <a:prstGeom prst="star5">
              <a:avLst/>
            </a:prstGeom>
            <a:solidFill>
              <a:srgbClr val="0070C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0" name="5-конечная звезда 68"/>
            <p:cNvSpPr/>
            <p:nvPr/>
          </p:nvSpPr>
          <p:spPr bwMode="auto">
            <a:xfrm>
              <a:off x="2125663" y="4645025"/>
              <a:ext cx="144462" cy="142875"/>
            </a:xfrm>
            <a:prstGeom prst="star5">
              <a:avLst/>
            </a:prstGeom>
            <a:solidFill>
              <a:srgbClr val="0070C0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1" name="5-конечная звезда 68"/>
            <p:cNvSpPr/>
            <p:nvPr/>
          </p:nvSpPr>
          <p:spPr bwMode="auto">
            <a:xfrm>
              <a:off x="2457450" y="4600575"/>
              <a:ext cx="144463" cy="142875"/>
            </a:xfrm>
            <a:prstGeom prst="star5">
              <a:avLst/>
            </a:prstGeom>
            <a:solidFill>
              <a:srgbClr val="0086EA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2" name="5-конечная звезда 64"/>
            <p:cNvSpPr/>
            <p:nvPr/>
          </p:nvSpPr>
          <p:spPr bwMode="auto">
            <a:xfrm>
              <a:off x="4632325" y="5743575"/>
              <a:ext cx="144463" cy="14287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43" name="5-конечная звезда 64"/>
            <p:cNvSpPr/>
            <p:nvPr/>
          </p:nvSpPr>
          <p:spPr bwMode="auto">
            <a:xfrm>
              <a:off x="4325938" y="5743575"/>
              <a:ext cx="144462" cy="142875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098" name="TextBox 42"/>
            <p:cNvSpPr txBox="1">
              <a:spLocks noChangeArrowheads="1"/>
            </p:cNvSpPr>
            <p:nvPr/>
          </p:nvSpPr>
          <p:spPr bwMode="auto">
            <a:xfrm>
              <a:off x="1071562" y="6391276"/>
              <a:ext cx="3743325" cy="277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ru-RU" sz="1200">
                  <a:latin typeface="Calibri" pitchFamily="34" charset="0"/>
                </a:rPr>
                <a:t> - </a:t>
              </a:r>
              <a:r>
                <a:rPr lang="ru-RU" altLang="ru-RU" sz="1200">
                  <a:latin typeface="Calibri" pitchFamily="34" charset="0"/>
                </a:rPr>
                <a:t>достоверное влияние </a:t>
              </a:r>
              <a:r>
                <a:rPr lang="ru-RU" altLang="ru-RU" sz="1200" b="1">
                  <a:solidFill>
                    <a:srgbClr val="FF0000"/>
                  </a:solidFill>
                  <a:latin typeface="Calibri" pitchFamily="34" charset="0"/>
                </a:rPr>
                <a:t>светового режима </a:t>
              </a:r>
              <a:r>
                <a:rPr lang="en-US" altLang="ru-RU" sz="1200" b="1">
                  <a:solidFill>
                    <a:srgbClr val="FF0000"/>
                  </a:solidFill>
                  <a:latin typeface="Calibri" pitchFamily="34" charset="0"/>
                </a:rPr>
                <a:t>NL </a:t>
              </a:r>
              <a:r>
                <a:rPr lang="ru-RU" altLang="ru-RU" sz="1200">
                  <a:latin typeface="Calibri" pitchFamily="34" charset="0"/>
                </a:rPr>
                <a:t>(</a:t>
              </a:r>
              <a:r>
                <a:rPr lang="en-US" altLang="ru-RU" sz="1200">
                  <a:latin typeface="Calibri" pitchFamily="34" charset="0"/>
                </a:rPr>
                <a:t>p˂0.05</a:t>
              </a:r>
              <a:r>
                <a:rPr lang="ru-RU" altLang="ru-RU" sz="1200">
                  <a:latin typeface="Calibri" pitchFamily="34" charset="0"/>
                </a:rPr>
                <a:t>)</a:t>
              </a:r>
            </a:p>
          </p:txBody>
        </p:sp>
        <p:sp>
          <p:nvSpPr>
            <p:cNvPr id="145" name="Прямоугольник 144"/>
            <p:cNvSpPr/>
            <p:nvPr/>
          </p:nvSpPr>
          <p:spPr bwMode="auto">
            <a:xfrm>
              <a:off x="627063" y="3997325"/>
              <a:ext cx="4546600" cy="592138"/>
            </a:xfrm>
            <a:prstGeom prst="rect">
              <a:avLst/>
            </a:prstGeom>
            <a:solidFill>
              <a:srgbClr val="7030A0">
                <a:alpha val="8000"/>
              </a:srgbClr>
            </a:solidFill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sp>
        <p:nvSpPr>
          <p:cNvPr id="52" name="Скругленный прямоугольник 51"/>
          <p:cNvSpPr/>
          <p:nvPr/>
        </p:nvSpPr>
        <p:spPr>
          <a:xfrm>
            <a:off x="0" y="285728"/>
            <a:ext cx="9001156" cy="171451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143504" y="0"/>
            <a:ext cx="400049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 51 – Экология организмов и сообществ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000628" y="6565612"/>
            <a:ext cx="41433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i="1" kern="0" dirty="0">
                <a:solidFill>
                  <a:schemeClr val="accent1">
                    <a:lumMod val="50000"/>
                  </a:schemeClr>
                </a:solidFill>
              </a:rPr>
              <a:t>Лаборатория экологической физиологии животных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1"/>
          <p:cNvSpPr>
            <a:spLocks noChangeArrowheads="1"/>
          </p:cNvSpPr>
          <p:nvPr/>
        </p:nvSpPr>
        <p:spPr bwMode="auto">
          <a:xfrm>
            <a:off x="142844" y="357166"/>
            <a:ext cx="885666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300" dirty="0">
                <a:solidFill>
                  <a:srgbClr val="FF0000"/>
                </a:solidFill>
              </a:rPr>
              <a:t>Установлено, что в результате промышленного разведения, а также селекции на </a:t>
            </a:r>
            <a:r>
              <a:rPr lang="ru-RU" sz="1300" dirty="0" err="1">
                <a:solidFill>
                  <a:srgbClr val="FF0000"/>
                </a:solidFill>
              </a:rPr>
              <a:t>доместикационное</a:t>
            </a:r>
            <a:r>
              <a:rPr lang="ru-RU" sz="1300" dirty="0">
                <a:solidFill>
                  <a:srgbClr val="FF0000"/>
                </a:solidFill>
              </a:rPr>
              <a:t> поведение, у большого числа видов млекопитающих происходят сходные изменения </a:t>
            </a:r>
            <a:r>
              <a:rPr lang="ru-RU" sz="1300" dirty="0" err="1">
                <a:solidFill>
                  <a:srgbClr val="FF0000"/>
                </a:solidFill>
              </a:rPr>
              <a:t>лейкоформулы</a:t>
            </a:r>
            <a:r>
              <a:rPr lang="ru-RU" sz="1300" dirty="0">
                <a:solidFill>
                  <a:srgbClr val="FF0000"/>
                </a:solidFill>
              </a:rPr>
              <a:t>. Они заключаются в возрастании содержания лимфоцитов (</a:t>
            </a:r>
            <a:r>
              <a:rPr lang="ru-RU" sz="1300" dirty="0" err="1">
                <a:solidFill>
                  <a:srgbClr val="FF0000"/>
                </a:solidFill>
              </a:rPr>
              <a:t>Лф</a:t>
            </a:r>
            <a:r>
              <a:rPr lang="ru-RU" sz="1300" dirty="0">
                <a:solidFill>
                  <a:srgbClr val="FF0000"/>
                </a:solidFill>
              </a:rPr>
              <a:t>) и снижении количества нейтрофилов (</a:t>
            </a:r>
            <a:r>
              <a:rPr lang="ru-RU" sz="1300" dirty="0" err="1">
                <a:solidFill>
                  <a:srgbClr val="FF0000"/>
                </a:solidFill>
              </a:rPr>
              <a:t>Нф</a:t>
            </a:r>
            <a:r>
              <a:rPr lang="ru-RU" sz="1300" dirty="0">
                <a:solidFill>
                  <a:srgbClr val="FF0000"/>
                </a:solidFill>
              </a:rPr>
              <a:t>)</a:t>
            </a:r>
            <a:r>
              <a:rPr lang="ru-RU" sz="1300" dirty="0"/>
              <a:t>, что приводит к снижению соотношения </a:t>
            </a:r>
            <a:r>
              <a:rPr lang="ru-RU" sz="1300" dirty="0" err="1"/>
              <a:t>Нф</a:t>
            </a:r>
            <a:r>
              <a:rPr lang="ru-RU" sz="1300" dirty="0"/>
              <a:t>/</a:t>
            </a:r>
            <a:r>
              <a:rPr lang="ru-RU" sz="1300" dirty="0" err="1"/>
              <a:t>Лф</a:t>
            </a:r>
            <a:r>
              <a:rPr lang="ru-RU" sz="1300" dirty="0"/>
              <a:t>. Обнаруженные изменении </a:t>
            </a:r>
            <a:r>
              <a:rPr lang="ru-RU" sz="1300" dirty="0" err="1"/>
              <a:t>лейкоформулы</a:t>
            </a:r>
            <a:r>
              <a:rPr lang="ru-RU" sz="1300" dirty="0"/>
              <a:t> у различных представителей класса млекопитающих являются ещё одной иллюстрацией сформулированного Н.И. Вавиловым закона гомологических рядов.</a:t>
            </a:r>
          </a:p>
        </p:txBody>
      </p:sp>
      <p:grpSp>
        <p:nvGrpSpPr>
          <p:cNvPr id="2" name="Группа 61"/>
          <p:cNvGrpSpPr>
            <a:grpSpLocks/>
          </p:cNvGrpSpPr>
          <p:nvPr/>
        </p:nvGrpSpPr>
        <p:grpSpPr bwMode="auto">
          <a:xfrm>
            <a:off x="285720" y="1928802"/>
            <a:ext cx="8823355" cy="4884748"/>
            <a:chOff x="179388" y="1730375"/>
            <a:chExt cx="8929687" cy="5083175"/>
          </a:xfrm>
        </p:grpSpPr>
        <p:pic>
          <p:nvPicPr>
            <p:cNvPr id="3077" name="Рисунок 20" descr="ВАЖ10.TIF"/>
            <p:cNvPicPr>
              <a:picLocks noChangeAspect="1"/>
            </p:cNvPicPr>
            <p:nvPr/>
          </p:nvPicPr>
          <p:blipFill>
            <a:blip r:embed="rId3"/>
            <a:srcRect r="11859"/>
            <a:stretch>
              <a:fillRect/>
            </a:stretch>
          </p:blipFill>
          <p:spPr bwMode="auto">
            <a:xfrm>
              <a:off x="182563" y="3160713"/>
              <a:ext cx="2876550" cy="2046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8" name="Прямоугольник 78"/>
            <p:cNvSpPr>
              <a:spLocks noChangeArrowheads="1"/>
            </p:cNvSpPr>
            <p:nvPr/>
          </p:nvSpPr>
          <p:spPr bwMode="auto">
            <a:xfrm>
              <a:off x="539750" y="2851150"/>
              <a:ext cx="2303463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>
                  <a:solidFill>
                    <a:srgbClr val="3449E4"/>
                  </a:solidFill>
                </a:rPr>
                <a:t>Американская норка </a:t>
              </a:r>
            </a:p>
          </p:txBody>
        </p:sp>
        <p:cxnSp>
          <p:nvCxnSpPr>
            <p:cNvPr id="36" name="Прямая со стрелкой 35"/>
            <p:cNvCxnSpPr/>
            <p:nvPr/>
          </p:nvCxnSpPr>
          <p:spPr>
            <a:xfrm flipV="1">
              <a:off x="755650" y="3787775"/>
              <a:ext cx="2016125" cy="936625"/>
            </a:xfrm>
            <a:prstGeom prst="straightConnector1">
              <a:avLst/>
            </a:prstGeom>
            <a:ln w="158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80" name="Picture 2" descr="Агрес3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38325" y="3167063"/>
              <a:ext cx="788988" cy="54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1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 l="13533" t="6953" r="33768" b="22803"/>
            <a:stretch>
              <a:fillRect/>
            </a:stretch>
          </p:blipFill>
          <p:spPr bwMode="auto">
            <a:xfrm>
              <a:off x="755650" y="3500438"/>
              <a:ext cx="576263" cy="57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Box 41"/>
            <p:cNvSpPr txBox="1">
              <a:spLocks noChangeArrowheads="1"/>
            </p:cNvSpPr>
            <p:nvPr/>
          </p:nvSpPr>
          <p:spPr bwMode="auto">
            <a:xfrm rot="19980746">
              <a:off x="1182688" y="3905250"/>
              <a:ext cx="118745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i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Arial" charset="0"/>
                </a:rPr>
                <a:t>Агрессивность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132138" y="2997200"/>
              <a:ext cx="3024187" cy="40005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000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Соотношение </a:t>
              </a:r>
              <a:r>
                <a:rPr lang="ru-RU" sz="2000" dirty="0" err="1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Нф</a:t>
              </a:r>
              <a:r>
                <a:rPr lang="ru-RU" sz="2000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 к </a:t>
              </a:r>
              <a:r>
                <a:rPr lang="ru-RU" sz="2000" dirty="0" err="1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Лф</a:t>
              </a:r>
              <a:endParaRPr lang="ru-RU" sz="2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39750" y="5054600"/>
              <a:ext cx="2303463" cy="2460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000" b="1" dirty="0">
                  <a:latin typeface="+mn-lt"/>
                  <a:cs typeface="Arial" charset="0"/>
                </a:rPr>
                <a:t>Типы темперамента, баллы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916238" y="4940300"/>
              <a:ext cx="185737" cy="144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79388" y="2867025"/>
              <a:ext cx="2952750" cy="2433638"/>
            </a:xfrm>
            <a:prstGeom prst="rect">
              <a:avLst/>
            </a:pr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3087" name="Picture 8" descr="k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21223" y="1844253"/>
              <a:ext cx="508000" cy="50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88" name="Picture 5" descr="kr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13161" y="1844253"/>
              <a:ext cx="504825" cy="506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TextBox 52"/>
            <p:cNvSpPr txBox="1"/>
            <p:nvPr/>
          </p:nvSpPr>
          <p:spPr>
            <a:xfrm>
              <a:off x="2376488" y="2347913"/>
              <a:ext cx="827087" cy="2460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000" dirty="0">
                  <a:latin typeface="+mn-lt"/>
                  <a:cs typeface="Arial" charset="0"/>
                </a:rPr>
                <a:t>лимфоциты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296988" y="2347913"/>
              <a:ext cx="871537" cy="2460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000" dirty="0">
                  <a:latin typeface="+mn-lt"/>
                  <a:cs typeface="Arial" charset="0"/>
                </a:rPr>
                <a:t>нейтрофилы</a:t>
              </a:r>
            </a:p>
          </p:txBody>
        </p:sp>
        <p:cxnSp>
          <p:nvCxnSpPr>
            <p:cNvPr id="55" name="Прямая соединительная линия 54"/>
            <p:cNvCxnSpPr/>
            <p:nvPr/>
          </p:nvCxnSpPr>
          <p:spPr>
            <a:xfrm flipH="1">
              <a:off x="2089150" y="1773238"/>
              <a:ext cx="431800" cy="769937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92" name="Picture 8" descr="kr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625679" y="1874838"/>
              <a:ext cx="508000" cy="50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93" name="Picture 5" descr="kr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7616" y="1874838"/>
              <a:ext cx="504825" cy="506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Box 68"/>
            <p:cNvSpPr txBox="1"/>
            <p:nvPr/>
          </p:nvSpPr>
          <p:spPr>
            <a:xfrm>
              <a:off x="6483350" y="2378075"/>
              <a:ext cx="825500" cy="2460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000" dirty="0">
                  <a:latin typeface="+mn-lt"/>
                  <a:cs typeface="Arial" charset="0"/>
                </a:rPr>
                <a:t>лимфоциты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395913" y="2378075"/>
              <a:ext cx="871537" cy="2460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000" dirty="0">
                  <a:latin typeface="+mn-lt"/>
                  <a:cs typeface="Arial" charset="0"/>
                </a:rPr>
                <a:t>нейтрофилы</a:t>
              </a:r>
            </a:p>
          </p:txBody>
        </p:sp>
        <p:cxnSp>
          <p:nvCxnSpPr>
            <p:cNvPr id="71" name="Прямая соединительная линия 70"/>
            <p:cNvCxnSpPr/>
            <p:nvPr/>
          </p:nvCxnSpPr>
          <p:spPr>
            <a:xfrm flipH="1">
              <a:off x="6194425" y="1730375"/>
              <a:ext cx="425450" cy="84296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41"/>
            <p:cNvSpPr txBox="1">
              <a:spLocks noChangeArrowheads="1"/>
            </p:cNvSpPr>
            <p:nvPr/>
          </p:nvSpPr>
          <p:spPr bwMode="auto">
            <a:xfrm>
              <a:off x="3152775" y="1916113"/>
              <a:ext cx="1125538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200" i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Arial" charset="0"/>
                </a:rPr>
                <a:t>Дружелюбное</a:t>
              </a:r>
            </a:p>
            <a:p>
              <a:pPr algn="ctr">
                <a:defRPr/>
              </a:pPr>
              <a:r>
                <a:rPr lang="ru-RU" sz="1200" i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Arial" charset="0"/>
                </a:rPr>
                <a:t>поведение</a:t>
              </a:r>
            </a:p>
          </p:txBody>
        </p:sp>
        <p:sp>
          <p:nvSpPr>
            <p:cNvPr id="90" name="TextBox 41"/>
            <p:cNvSpPr txBox="1">
              <a:spLocks noChangeArrowheads="1"/>
            </p:cNvSpPr>
            <p:nvPr/>
          </p:nvSpPr>
          <p:spPr bwMode="auto">
            <a:xfrm>
              <a:off x="7307263" y="1916113"/>
              <a:ext cx="103822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1200" i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Arial" charset="0"/>
                </a:rPr>
                <a:t>Агрессивное </a:t>
              </a:r>
            </a:p>
            <a:p>
              <a:pPr algn="ctr">
                <a:defRPr/>
              </a:pPr>
              <a:r>
                <a:rPr lang="ru-RU" sz="1200" i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Arial" charset="0"/>
                </a:rPr>
                <a:t>поведение</a:t>
              </a:r>
            </a:p>
          </p:txBody>
        </p:sp>
        <p:pic>
          <p:nvPicPr>
            <p:cNvPr id="3099" name="Рисунок 95" descr="ВАЖ_9.TIF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32138" y="4775200"/>
              <a:ext cx="3024187" cy="1990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0" name="Picture 14" descr="https://oir.mobi/uploads/posts/2019-12/thumbs/1576834900_4-7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563938" y="4948238"/>
              <a:ext cx="484187" cy="425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01" name="TextBox 94"/>
            <p:cNvSpPr txBox="1">
              <a:spLocks noChangeArrowheads="1"/>
            </p:cNvSpPr>
            <p:nvPr/>
          </p:nvSpPr>
          <p:spPr bwMode="auto">
            <a:xfrm>
              <a:off x="3419475" y="4005263"/>
              <a:ext cx="26289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>
                  <a:solidFill>
                    <a:srgbClr val="3449E4"/>
                  </a:solidFill>
                </a:rPr>
                <a:t>Собака, разные породы</a:t>
              </a:r>
            </a:p>
            <a:p>
              <a:pPr algn="ctr"/>
              <a:r>
                <a:rPr lang="en-US" sz="800">
                  <a:solidFill>
                    <a:srgbClr val="002060"/>
                  </a:solidFill>
                </a:rPr>
                <a:t>(Lawrence et al., 2013)</a:t>
              </a:r>
              <a:endParaRPr lang="ru-RU" sz="800">
                <a:solidFill>
                  <a:srgbClr val="002060"/>
                </a:solidFill>
              </a:endParaRPr>
            </a:p>
          </p:txBody>
        </p:sp>
        <p:pic>
          <p:nvPicPr>
            <p:cNvPr id="3102" name="Рисунок 59" descr="Скотч терьер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56100" y="4632325"/>
              <a:ext cx="6477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3" name="Рисунок 60" descr="Бостонский терьер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219700" y="4421188"/>
              <a:ext cx="576263" cy="376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8" name="Прямая со стрелкой 97"/>
            <p:cNvCxnSpPr/>
            <p:nvPr/>
          </p:nvCxnSpPr>
          <p:spPr>
            <a:xfrm flipV="1">
              <a:off x="3563938" y="4868863"/>
              <a:ext cx="2303462" cy="792162"/>
            </a:xfrm>
            <a:prstGeom prst="straightConnector1">
              <a:avLst/>
            </a:prstGeom>
            <a:ln w="158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Прямоугольник 98"/>
            <p:cNvSpPr/>
            <p:nvPr/>
          </p:nvSpPr>
          <p:spPr>
            <a:xfrm>
              <a:off x="3132138" y="4005263"/>
              <a:ext cx="3024187" cy="2808287"/>
            </a:xfrm>
            <a:prstGeom prst="rect">
              <a:avLst/>
            </a:pr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0" name="TextBox 41"/>
            <p:cNvSpPr txBox="1">
              <a:spLocks noChangeArrowheads="1"/>
            </p:cNvSpPr>
            <p:nvPr/>
          </p:nvSpPr>
          <p:spPr bwMode="auto">
            <a:xfrm rot="20504155">
              <a:off x="3948113" y="5060950"/>
              <a:ext cx="1185862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i="1" dirty="0">
                  <a:solidFill>
                    <a:schemeClr val="accent2">
                      <a:lumMod val="75000"/>
                    </a:schemeClr>
                  </a:solidFill>
                  <a:latin typeface="+mn-lt"/>
                  <a:cs typeface="Arial" charset="0"/>
                </a:rPr>
                <a:t>Агрессивность</a:t>
              </a:r>
            </a:p>
          </p:txBody>
        </p:sp>
        <p:sp>
          <p:nvSpPr>
            <p:cNvPr id="3107" name="Прямоугольник 103"/>
            <p:cNvSpPr>
              <a:spLocks noChangeArrowheads="1"/>
            </p:cNvSpPr>
            <p:nvPr/>
          </p:nvSpPr>
          <p:spPr bwMode="auto">
            <a:xfrm>
              <a:off x="6227763" y="2852738"/>
              <a:ext cx="2881312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>
                  <a:solidFill>
                    <a:srgbClr val="3449E4"/>
                  </a:solidFill>
                </a:rPr>
                <a:t>Нутрия и хорёк </a:t>
              </a:r>
            </a:p>
            <a:p>
              <a:pPr algn="ctr"/>
              <a:r>
                <a:rPr lang="en-US" sz="800">
                  <a:solidFill>
                    <a:srgbClr val="002060"/>
                  </a:solidFill>
                </a:rPr>
                <a:t>(Martino et al., 2012; Mayer et al., 2015)</a:t>
              </a:r>
              <a:endParaRPr lang="ru-RU" sz="800">
                <a:solidFill>
                  <a:srgbClr val="002060"/>
                </a:solidFill>
              </a:endParaRPr>
            </a:p>
          </p:txBody>
        </p:sp>
        <p:pic>
          <p:nvPicPr>
            <p:cNvPr id="3108" name="Рисунок 27" descr="ВАЖ_7.TIF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156325" y="3767138"/>
              <a:ext cx="1371600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09" name="Рисунок 28" descr="ВАЖ_11.TIF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591425" y="3767138"/>
              <a:ext cx="1444625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7" name="Прямая со стрелкой 106"/>
            <p:cNvCxnSpPr/>
            <p:nvPr/>
          </p:nvCxnSpPr>
          <p:spPr>
            <a:xfrm flipV="1">
              <a:off x="6516688" y="3840163"/>
              <a:ext cx="719137" cy="206375"/>
            </a:xfrm>
            <a:prstGeom prst="straightConnector1">
              <a:avLst/>
            </a:prstGeom>
            <a:ln w="158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 стрелкой 107"/>
            <p:cNvCxnSpPr/>
            <p:nvPr/>
          </p:nvCxnSpPr>
          <p:spPr>
            <a:xfrm flipV="1">
              <a:off x="7956550" y="3767138"/>
              <a:ext cx="719138" cy="207962"/>
            </a:xfrm>
            <a:prstGeom prst="straightConnector1">
              <a:avLst/>
            </a:prstGeom>
            <a:ln w="15875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Прямоугольник 108"/>
            <p:cNvSpPr/>
            <p:nvPr/>
          </p:nvSpPr>
          <p:spPr>
            <a:xfrm>
              <a:off x="6156325" y="2852738"/>
              <a:ext cx="2952750" cy="2447925"/>
            </a:xfrm>
            <a:prstGeom prst="rect">
              <a:avLst/>
            </a:pr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900113" y="1730375"/>
              <a:ext cx="3384550" cy="906463"/>
            </a:xfrm>
            <a:prstGeom prst="rect">
              <a:avLst/>
            </a:pr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4932363" y="1730375"/>
              <a:ext cx="3455987" cy="906463"/>
            </a:xfrm>
            <a:prstGeom prst="rect">
              <a:avLst/>
            </a:pr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3115" name="Picture 13" descr="http://onfermer.ru/wp-content/uploads/2016/04/1-1-23.jpg"/>
            <p:cNvPicPr>
              <a:picLocks noChangeAspect="1" noChangeArrowheads="1"/>
            </p:cNvPicPr>
            <p:nvPr/>
          </p:nvPicPr>
          <p:blipFill>
            <a:blip r:embed="rId14" cstate="print"/>
            <a:srcRect r="17107" b="23862"/>
            <a:stretch>
              <a:fillRect/>
            </a:stretch>
          </p:blipFill>
          <p:spPr bwMode="auto">
            <a:xfrm>
              <a:off x="6443663" y="3284538"/>
              <a:ext cx="7239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16" name="Picture 4" descr="fur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885113" y="3284538"/>
              <a:ext cx="647700" cy="385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6" name="Прямая со стрелкой 55"/>
            <p:cNvCxnSpPr/>
            <p:nvPr/>
          </p:nvCxnSpPr>
          <p:spPr>
            <a:xfrm>
              <a:off x="1187450" y="1844675"/>
              <a:ext cx="0" cy="576263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 стрелкой 58"/>
            <p:cNvCxnSpPr/>
            <p:nvPr/>
          </p:nvCxnSpPr>
          <p:spPr>
            <a:xfrm flipV="1">
              <a:off x="5219700" y="1844675"/>
              <a:ext cx="0" cy="6477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>
            <a:off x="5357813" y="0"/>
            <a:ext cx="3786187" cy="30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35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51 – Экология организмов и сообществ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57950" y="6286520"/>
            <a:ext cx="2786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i="1" kern="0" dirty="0">
                <a:solidFill>
                  <a:schemeClr val="accent1">
                    <a:lumMod val="50000"/>
                  </a:schemeClr>
                </a:solidFill>
              </a:rPr>
              <a:t>Лаборатория экологической физиологии животных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42844" y="357166"/>
            <a:ext cx="8858250" cy="121443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25" y="174625"/>
            <a:ext cx="4972050" cy="534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507" name="Содержимое 6"/>
          <p:cNvSpPr>
            <a:spLocks noGrp="1"/>
          </p:cNvSpPr>
          <p:nvPr>
            <p:ph sz="half" idx="2"/>
          </p:nvPr>
        </p:nvSpPr>
        <p:spPr>
          <a:xfrm>
            <a:off x="150813" y="5681663"/>
            <a:ext cx="6969125" cy="928687"/>
          </a:xfrm>
        </p:spPr>
        <p:txBody>
          <a:bodyPr/>
          <a:lstStyle/>
          <a:p>
            <a:pPr algn="just" eaLnBrk="1" hangingPunct="1">
              <a:buFont typeface="Arial" pitchFamily="34" charset="0"/>
              <a:buNone/>
            </a:pPr>
            <a:r>
              <a:rPr lang="en-GB" sz="1400" i="1" smtClean="0"/>
              <a:t>Sokolov S</a:t>
            </a:r>
            <a:r>
              <a:rPr lang="ru-RU" sz="1400" i="1" smtClean="0"/>
              <a:t>.</a:t>
            </a:r>
            <a:r>
              <a:rPr lang="en-GB" sz="1400" i="1" smtClean="0"/>
              <a:t>G</a:t>
            </a:r>
            <a:r>
              <a:rPr lang="ru-RU" sz="1400" i="1" smtClean="0"/>
              <a:t>., </a:t>
            </a:r>
            <a:r>
              <a:rPr lang="en-GB" sz="1400" i="1" smtClean="0"/>
              <a:t>Lebedeva D</a:t>
            </a:r>
            <a:r>
              <a:rPr lang="ru-RU" sz="1400" i="1" smtClean="0"/>
              <a:t>.</a:t>
            </a:r>
            <a:r>
              <a:rPr lang="en-GB" sz="1400" i="1" smtClean="0"/>
              <a:t>I</a:t>
            </a:r>
            <a:r>
              <a:rPr lang="ru-RU" sz="1400" i="1" smtClean="0"/>
              <a:t>., </a:t>
            </a:r>
            <a:r>
              <a:rPr lang="en-US" sz="1400" i="1" smtClean="0"/>
              <a:t>et al.</a:t>
            </a:r>
            <a:r>
              <a:rPr lang="ru-RU" sz="1400" i="1" smtClean="0"/>
              <a:t> </a:t>
            </a:r>
            <a:r>
              <a:rPr lang="en-GB" sz="1400" smtClean="0"/>
              <a:t>Caudotestis dobrovolski n</a:t>
            </a:r>
            <a:r>
              <a:rPr lang="ru-RU" sz="1400" smtClean="0"/>
              <a:t>. </a:t>
            </a:r>
            <a:r>
              <a:rPr lang="en-GB" sz="1400" smtClean="0"/>
              <a:t>sp</a:t>
            </a:r>
            <a:r>
              <a:rPr lang="ru-RU" sz="1400" smtClean="0"/>
              <a:t>. </a:t>
            </a:r>
            <a:r>
              <a:rPr lang="en-GB" sz="1400" smtClean="0"/>
              <a:t>(Trematoda, Xiphidiata) in</a:t>
            </a:r>
            <a:endParaRPr lang="ru-RU" sz="1400" smtClean="0"/>
          </a:p>
          <a:p>
            <a:pPr algn="just" eaLnBrk="1" hangingPunct="1">
              <a:buFont typeface="Arial" pitchFamily="34" charset="0"/>
              <a:buNone/>
            </a:pPr>
            <a:r>
              <a:rPr lang="en-GB" sz="1400" smtClean="0"/>
              <a:t>North Pacific scorpaeniform fish: A crisis of concept of the opecoelid subfamily Stenakrinae</a:t>
            </a:r>
            <a:endParaRPr lang="ru-RU" sz="1400" smtClean="0"/>
          </a:p>
          <a:p>
            <a:pPr algn="just" eaLnBrk="1" hangingPunct="1">
              <a:buFont typeface="Arial" pitchFamily="34" charset="0"/>
              <a:buNone/>
            </a:pPr>
            <a:r>
              <a:rPr lang="en-GB" sz="1400" smtClean="0"/>
              <a:t>Yamaguti, 1970 // J Zool Syst Evol Res. 2020. 58 (4): 1111-1122. (WoS Q1, IF: 2.268).</a:t>
            </a:r>
          </a:p>
        </p:txBody>
      </p:sp>
      <p:sp>
        <p:nvSpPr>
          <p:cNvPr id="149508" name="Содержимое 7"/>
          <p:cNvSpPr>
            <a:spLocks noGrp="1"/>
          </p:cNvSpPr>
          <p:nvPr>
            <p:ph sz="half" idx="1"/>
          </p:nvPr>
        </p:nvSpPr>
        <p:spPr>
          <a:xfrm>
            <a:off x="5076825" y="549275"/>
            <a:ext cx="3749675" cy="3714750"/>
          </a:xfrm>
        </p:spPr>
        <p:txBody>
          <a:bodyPr/>
          <a:lstStyle/>
          <a:p>
            <a:pPr marL="0" indent="12700" algn="just" eaLnBrk="1" hangingPunct="1">
              <a:buFont typeface="Arial" pitchFamily="34" charset="0"/>
              <a:buNone/>
            </a:pP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результатам исследования скорпеообразных рыб родов </a:t>
            </a:r>
            <a:r>
              <a:rPr lang="ru-RU" sz="1600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Liparis</a:t>
            </a: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ru-RU" sz="1600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Eumicrotremus</a:t>
            </a: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описан новый вид трематод </a:t>
            </a:r>
            <a:r>
              <a:rPr lang="ru-RU" sz="1600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Caudotestis dobrovolski n. sp. </a:t>
            </a: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Получены последовательности гена 28S рРНК трематод рода </a:t>
            </a:r>
            <a:r>
              <a:rPr lang="en-US" sz="1600" i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Caudotestis</a:t>
            </a:r>
            <a:r>
              <a:rPr lang="en-US" sz="16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одного из ключевых представителей подсемейства Stenakrinae (Trematoda). Результаты филогенетического исследования противоречат таксономической гипотезе о принадлежности этого рода к семейству Opecoelidae и доказывают полифилию подсемейства Stenakrinae. </a:t>
            </a:r>
            <a:endParaRPr lang="en-GB" sz="160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000625" y="0"/>
            <a:ext cx="4071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п. 52 – Биологическое разнообразие</a:t>
            </a:r>
          </a:p>
        </p:txBody>
      </p:sp>
      <p:pic>
        <p:nvPicPr>
          <p:cNvPr id="149510" name="Picture 4" descr="Cover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4418013"/>
            <a:ext cx="1671638" cy="219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1900" y="476250"/>
            <a:ext cx="3989388" cy="3816350"/>
          </a:xfrm>
          <a:prstGeom prst="rect">
            <a:avLst/>
          </a:prstGeom>
          <a:solidFill>
            <a:schemeClr val="accent6">
              <a:lumMod val="40000"/>
              <a:lumOff val="60000"/>
              <a:alpha val="27000"/>
            </a:schemeClr>
          </a:solidFill>
          <a:ln>
            <a:noFill/>
          </a:ln>
          <a:effectLst/>
        </p:spPr>
      </p:pic>
      <p:sp>
        <p:nvSpPr>
          <p:cNvPr id="149512" name="Прямоугольник 3"/>
          <p:cNvSpPr>
            <a:spLocks noChangeArrowheads="1"/>
          </p:cNvSpPr>
          <p:nvPr/>
        </p:nvSpPr>
        <p:spPr bwMode="auto">
          <a:xfrm>
            <a:off x="150813" y="4797425"/>
            <a:ext cx="6823075" cy="984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>
                <a:latin typeface="Times New Roman" pitchFamily="18" charset="0"/>
                <a:cs typeface="Times New Roman" pitchFamily="18" charset="0"/>
              </a:rPr>
              <a:t>Филогенетическое дерево последовательности гена 28S рРНК трематод, построенное методами байесовского анализа и максимального правдоподобия. Виды семейств Monorchiidae, Haploporidae и Opisthorchiidae отнесены к внешней группе. </a:t>
            </a:r>
          </a:p>
        </p:txBody>
      </p:sp>
      <p:pic>
        <p:nvPicPr>
          <p:cNvPr id="149513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79900" y="3141663"/>
            <a:ext cx="720725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635375" y="6546850"/>
            <a:ext cx="4449763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Лаборатория паразитологии животных и растений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00825" y="6550025"/>
            <a:ext cx="2543175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i="1" kern="0" dirty="0">
                <a:solidFill>
                  <a:schemeClr val="accent1">
                    <a:lumMod val="50000"/>
                  </a:schemeClr>
                </a:solidFill>
              </a:rPr>
              <a:t>Лаборатория генетики</a:t>
            </a:r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5500688" y="0"/>
            <a:ext cx="3440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53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– Общая генетика</a:t>
            </a:r>
          </a:p>
        </p:txBody>
      </p:sp>
      <p:sp>
        <p:nvSpPr>
          <p:cNvPr id="157701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604250" y="6316663"/>
            <a:ext cx="431800" cy="42386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F34C7C9C-9496-4650-BFD5-4E5A508C57C7}" type="slidenum">
              <a:rPr lang="en-US" altLang="ru-RU" sz="1600" smtClean="0"/>
              <a:pPr/>
              <a:t>14</a:t>
            </a:fld>
            <a:endParaRPr lang="en-US" altLang="ru-RU" sz="1600" smtClean="0"/>
          </a:p>
        </p:txBody>
      </p:sp>
      <p:sp>
        <p:nvSpPr>
          <p:cNvPr id="157702" name="Прямоугольник 5"/>
          <p:cNvSpPr>
            <a:spLocks noChangeArrowheads="1"/>
          </p:cNvSpPr>
          <p:nvPr/>
        </p:nvSpPr>
        <p:spPr bwMode="auto">
          <a:xfrm>
            <a:off x="214282" y="428604"/>
            <a:ext cx="86629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Впервые показано, что увеличение показателей артериальной жесткости (скорости распространения пульсовой волны, индекса аугментации (СРПВ, </a:t>
            </a:r>
            <a:r>
              <a:rPr lang="en-US" sz="1500" dirty="0" err="1">
                <a:solidFill>
                  <a:srgbClr val="FF0000"/>
                </a:solidFill>
                <a:latin typeface="Times New Roman" pitchFamily="18" charset="0"/>
              </a:rPr>
              <a:t>AIx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) при артериальной гипертензии у человека, связано с наличием в генотипе аллельных вариантов по локусам rs1730017 (</a:t>
            </a:r>
            <a:r>
              <a:rPr lang="en-US" sz="1500" dirty="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&gt;</a:t>
            </a:r>
            <a:r>
              <a:rPr lang="en-US" sz="1500" dirty="0">
                <a:solidFill>
                  <a:srgbClr val="FF0000"/>
                </a:solidFill>
                <a:latin typeface="Times New Roman" pitchFamily="18" charset="0"/>
              </a:rPr>
              <a:t>T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) и rs1800482 (</a:t>
            </a:r>
            <a:r>
              <a:rPr lang="en-US" sz="1500" dirty="0">
                <a:solidFill>
                  <a:srgbClr val="FF0000"/>
                </a:solidFill>
                <a:latin typeface="Times New Roman" pitchFamily="18" charset="0"/>
              </a:rPr>
              <a:t>G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&gt;</a:t>
            </a:r>
            <a:r>
              <a:rPr lang="en-US" sz="1500" dirty="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) гена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индуцибельной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1500" dirty="0" err="1">
                <a:solidFill>
                  <a:srgbClr val="FF0000"/>
                </a:solidFill>
                <a:latin typeface="Times New Roman" pitchFamily="18" charset="0"/>
              </a:rPr>
              <a:t>синтазы</a:t>
            </a:r>
            <a:r>
              <a:rPr lang="ru-RU" sz="1500" dirty="0">
                <a:solidFill>
                  <a:srgbClr val="FF0000"/>
                </a:solidFill>
                <a:latin typeface="Times New Roman" pitchFamily="18" charset="0"/>
              </a:rPr>
              <a:t> оксида азота (</a:t>
            </a:r>
            <a:r>
              <a:rPr lang="ru-RU" sz="1500" i="1" dirty="0">
                <a:solidFill>
                  <a:srgbClr val="FF0000"/>
                </a:solidFill>
                <a:latin typeface="Times New Roman" pitchFamily="18" charset="0"/>
              </a:rPr>
              <a:t>NOS2</a:t>
            </a:r>
            <a:r>
              <a:rPr lang="ru-RU" sz="1500" dirty="0" smtClean="0">
                <a:solidFill>
                  <a:srgbClr val="FF0000"/>
                </a:solidFill>
                <a:latin typeface="Times New Roman" pitchFamily="18" charset="0"/>
              </a:rPr>
              <a:t>). </a:t>
            </a:r>
            <a:r>
              <a:rPr lang="ru-RU" sz="1500" dirty="0" smtClean="0">
                <a:latin typeface="Times New Roman" pitchFamily="18" charset="0"/>
              </a:rPr>
              <a:t>Это </a:t>
            </a:r>
            <a:r>
              <a:rPr lang="ru-RU" sz="1500" dirty="0">
                <a:latin typeface="Times New Roman" pitchFamily="18" charset="0"/>
              </a:rPr>
              <a:t>свидетельствует о вовлечении аллельного полиморфизма гена </a:t>
            </a:r>
            <a:r>
              <a:rPr lang="ru-RU" sz="1500" i="1" dirty="0">
                <a:latin typeface="Times New Roman" pitchFamily="18" charset="0"/>
              </a:rPr>
              <a:t>NOS2 </a:t>
            </a:r>
            <a:r>
              <a:rPr lang="ru-RU" sz="1500" dirty="0">
                <a:latin typeface="Times New Roman" pitchFamily="18" charset="0"/>
              </a:rPr>
              <a:t>в формирование эндотелиальной дисфункции и повышении жесткости артерий у пациентов с артериальной гипертензией.</a:t>
            </a:r>
            <a:endParaRPr lang="ru-RU" altLang="ru-RU" sz="15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75" y="357188"/>
            <a:ext cx="8858250" cy="1643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57704" name="Прямоугольник 11"/>
          <p:cNvSpPr>
            <a:spLocks noChangeArrowheads="1"/>
          </p:cNvSpPr>
          <p:nvPr/>
        </p:nvSpPr>
        <p:spPr bwMode="auto">
          <a:xfrm>
            <a:off x="5929322" y="4572008"/>
            <a:ext cx="2489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Усиление жесткости стенок сосудов при АГ и пульсовая волна (по N.A.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Shirwany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M.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Zou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2010)</a:t>
            </a:r>
          </a:p>
        </p:txBody>
      </p:sp>
      <p:pic>
        <p:nvPicPr>
          <p:cNvPr id="157707" name="Рисунок 15" descr="для отчета ригиднгость сосудов_c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71678"/>
            <a:ext cx="5072098" cy="3848136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42844" y="607220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Topchieva</a:t>
            </a:r>
            <a:r>
              <a:rPr lang="en-US" sz="1200" dirty="0"/>
              <a:t> L.V., </a:t>
            </a:r>
            <a:r>
              <a:rPr lang="en-US" sz="1200" dirty="0" err="1"/>
              <a:t>Balan</a:t>
            </a:r>
            <a:r>
              <a:rPr lang="en-US" sz="1200" dirty="0"/>
              <a:t> O.V., </a:t>
            </a:r>
            <a:r>
              <a:rPr lang="en-US" sz="1200" dirty="0" err="1"/>
              <a:t>Malysheva</a:t>
            </a:r>
            <a:r>
              <a:rPr lang="en-US" sz="1200" dirty="0"/>
              <a:t> I.E., </a:t>
            </a:r>
            <a:r>
              <a:rPr lang="en-US" sz="1200" dirty="0" err="1"/>
              <a:t>Korneva</a:t>
            </a:r>
            <a:r>
              <a:rPr lang="en-US" sz="1200" dirty="0"/>
              <a:t> V.A., </a:t>
            </a:r>
            <a:r>
              <a:rPr lang="en-US" sz="1200" dirty="0" err="1"/>
              <a:t>Pankrasheva</a:t>
            </a:r>
            <a:r>
              <a:rPr lang="en-US" sz="1200" dirty="0"/>
              <a:t> </a:t>
            </a:r>
            <a:r>
              <a:rPr lang="en-US" sz="1200" dirty="0" smtClean="0"/>
              <a:t>K.A</a:t>
            </a:r>
            <a:r>
              <a:rPr lang="ru-RU" sz="1200" dirty="0" smtClean="0"/>
              <a:t>. </a:t>
            </a:r>
            <a:r>
              <a:rPr lang="ru-RU" sz="1200" dirty="0" err="1"/>
              <a:t>The</a:t>
            </a:r>
            <a:r>
              <a:rPr lang="ru-RU" sz="1200" dirty="0"/>
              <a:t> </a:t>
            </a:r>
            <a:r>
              <a:rPr lang="ru-RU" sz="1200" dirty="0" err="1"/>
              <a:t>nitric</a:t>
            </a:r>
            <a:r>
              <a:rPr lang="ru-RU" sz="1200" dirty="0"/>
              <a:t> </a:t>
            </a:r>
            <a:r>
              <a:rPr lang="ru-RU" sz="1200" dirty="0" err="1"/>
              <a:t>oxide</a:t>
            </a:r>
            <a:r>
              <a:rPr lang="ru-RU" sz="1200" dirty="0"/>
              <a:t> </a:t>
            </a:r>
            <a:r>
              <a:rPr lang="ru-RU" sz="1200" dirty="0" err="1"/>
              <a:t>metabolite</a:t>
            </a:r>
            <a:r>
              <a:rPr lang="ru-RU" sz="1200" dirty="0"/>
              <a:t> </a:t>
            </a:r>
            <a:r>
              <a:rPr lang="ru-RU" sz="1200" dirty="0" err="1"/>
              <a:t>level</a:t>
            </a:r>
            <a:r>
              <a:rPr lang="ru-RU" sz="1200" dirty="0"/>
              <a:t> </a:t>
            </a:r>
            <a:r>
              <a:rPr lang="ru-RU" sz="1200" dirty="0" err="1"/>
              <a:t>and</a:t>
            </a:r>
            <a:r>
              <a:rPr lang="ru-RU" sz="1200" dirty="0"/>
              <a:t> NOS2 </a:t>
            </a:r>
            <a:r>
              <a:rPr lang="ru-RU" sz="1200" dirty="0" err="1"/>
              <a:t>and</a:t>
            </a:r>
            <a:r>
              <a:rPr lang="ru-RU" sz="1200" dirty="0"/>
              <a:t> NOS3 </a:t>
            </a:r>
            <a:r>
              <a:rPr lang="ru-RU" sz="1200" dirty="0" err="1"/>
              <a:t>gene</a:t>
            </a:r>
            <a:r>
              <a:rPr lang="ru-RU" sz="1200" dirty="0"/>
              <a:t> </a:t>
            </a:r>
            <a:r>
              <a:rPr lang="ru-RU" sz="1200" dirty="0" err="1"/>
              <a:t>transcripts</a:t>
            </a:r>
            <a:r>
              <a:rPr lang="ru-RU" sz="1200" dirty="0"/>
              <a:t> </a:t>
            </a:r>
            <a:r>
              <a:rPr lang="ru-RU" sz="1200" dirty="0" err="1"/>
              <a:t>in</a:t>
            </a:r>
            <a:r>
              <a:rPr lang="ru-RU" sz="1200" dirty="0"/>
              <a:t> </a:t>
            </a:r>
            <a:r>
              <a:rPr lang="ru-RU" sz="1200" dirty="0" err="1"/>
              <a:t>patients</a:t>
            </a:r>
            <a:r>
              <a:rPr lang="ru-RU" sz="1200" dirty="0"/>
              <a:t> </a:t>
            </a:r>
            <a:r>
              <a:rPr lang="ru-RU" sz="1200" dirty="0" err="1"/>
              <a:t>with</a:t>
            </a:r>
            <a:r>
              <a:rPr lang="ru-RU" sz="1200" dirty="0"/>
              <a:t> </a:t>
            </a:r>
            <a:r>
              <a:rPr lang="ru-RU" sz="1200" dirty="0" err="1"/>
              <a:t>essential</a:t>
            </a:r>
            <a:r>
              <a:rPr lang="ru-RU" sz="1200" dirty="0"/>
              <a:t> </a:t>
            </a:r>
            <a:r>
              <a:rPr lang="ru-RU" sz="1200" dirty="0" err="1"/>
              <a:t>arterial</a:t>
            </a:r>
            <a:r>
              <a:rPr lang="ru-RU" sz="1200" dirty="0"/>
              <a:t> </a:t>
            </a:r>
            <a:r>
              <a:rPr lang="ru-RU" sz="1200" dirty="0" err="1" smtClean="0"/>
              <a:t>hypertension</a:t>
            </a:r>
            <a:r>
              <a:rPr lang="en-US" sz="1200" dirty="0" smtClean="0"/>
              <a:t> //</a:t>
            </a:r>
            <a:r>
              <a:rPr lang="ru-RU" sz="1200" dirty="0" smtClean="0"/>
              <a:t> </a:t>
            </a:r>
            <a:r>
              <a:rPr lang="en-US" sz="1200" b="1" dirty="0" smtClean="0"/>
              <a:t>Biology </a:t>
            </a:r>
            <a:r>
              <a:rPr lang="en-US" sz="1200" b="1" dirty="0"/>
              <a:t>Bulletin.</a:t>
            </a:r>
            <a:r>
              <a:rPr lang="en-US" sz="1200" dirty="0"/>
              <a:t> 2020. Vol. 47. N. 3. P. 247-252. </a:t>
            </a:r>
            <a:r>
              <a:rPr lang="en-US" sz="1200" i="1" dirty="0"/>
              <a:t>DOI: https://doi.org/</a:t>
            </a:r>
            <a:r>
              <a:rPr lang="en-US" sz="1200" i="1" u="sng" dirty="0">
                <a:hlinkClick r:id="rId3"/>
              </a:rPr>
              <a:t>10.31857/S0002332920010166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00825" y="6550025"/>
            <a:ext cx="2543175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i="1" kern="0" dirty="0">
                <a:solidFill>
                  <a:schemeClr val="accent1">
                    <a:lumMod val="50000"/>
                  </a:schemeClr>
                </a:solidFill>
              </a:rPr>
              <a:t>Лаборатория генетики</a:t>
            </a:r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5500688" y="0"/>
            <a:ext cx="3440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53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– Общая генетика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6572250" y="6572250"/>
            <a:ext cx="2219325" cy="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725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604250" y="6316663"/>
            <a:ext cx="431800" cy="42386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ECB23EA9-F540-49BE-A7A0-319787D58734}" type="slidenum">
              <a:rPr lang="en-US" altLang="ru-RU" sz="1600" smtClean="0"/>
              <a:pPr/>
              <a:t>15</a:t>
            </a:fld>
            <a:endParaRPr lang="en-US" altLang="ru-RU" sz="1600" smtClean="0"/>
          </a:p>
        </p:txBody>
      </p:sp>
      <p:sp>
        <p:nvSpPr>
          <p:cNvPr id="158726" name="Прямоугольник 5"/>
          <p:cNvSpPr>
            <a:spLocks noChangeArrowheads="1"/>
          </p:cNvSpPr>
          <p:nvPr/>
        </p:nvSpPr>
        <p:spPr bwMode="auto">
          <a:xfrm>
            <a:off x="274638" y="476250"/>
            <a:ext cx="8662987" cy="160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ru-RU" altLang="ru-RU" sz="1600" dirty="0" smtClean="0">
                <a:latin typeface="Times New Roman" pitchFamily="18" charset="0"/>
              </a:rPr>
              <a:t>Установлено, что в карельских популяциях </a:t>
            </a:r>
            <a:r>
              <a:rPr lang="ru-RU" altLang="ru-RU" sz="1600" i="1" dirty="0" smtClean="0">
                <a:latin typeface="Times New Roman" pitchFamily="18" charset="0"/>
              </a:rPr>
              <a:t>A. </a:t>
            </a:r>
            <a:r>
              <a:rPr lang="en-US" altLang="ru-RU" sz="1600" i="1" dirty="0" smtClean="0">
                <a:latin typeface="Times New Roman" pitchFamily="18" charset="0"/>
              </a:rPr>
              <a:t>t</a:t>
            </a:r>
            <a:r>
              <a:rPr lang="ru-RU" altLang="ru-RU" sz="1600" i="1" dirty="0" err="1" smtClean="0">
                <a:latin typeface="Times New Roman" pitchFamily="18" charset="0"/>
              </a:rPr>
              <a:t>haliana</a:t>
            </a:r>
            <a:r>
              <a:rPr lang="ru-RU" altLang="ru-RU" sz="1600" dirty="0" smtClean="0">
                <a:latin typeface="Times New Roman" pitchFamily="18" charset="0"/>
              </a:rPr>
              <a:t> уровень транскрипционной активности локуса </a:t>
            </a:r>
            <a:r>
              <a:rPr lang="en-US" altLang="ru-RU" sz="1600" i="1" dirty="0" smtClean="0">
                <a:latin typeface="Times New Roman" pitchFamily="18" charset="0"/>
              </a:rPr>
              <a:t>FT</a:t>
            </a:r>
            <a:r>
              <a:rPr lang="ru-RU" altLang="ru-RU" sz="1600" dirty="0" smtClean="0">
                <a:latin typeface="Times New Roman" pitchFamily="18" charset="0"/>
              </a:rPr>
              <a:t> (в стручках растений), контролирующего степень покоя семян, зависит от температуры выращивания материнского растения. Предполагается, что такая зависимость может свидетельствовать об эпигенетическом контроле адаптивных процессов в условиях жесткого и нестабильного климата на северной периферии ареала вида.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9700" y="476250"/>
            <a:ext cx="8858250" cy="157003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58728" name="Прямоугольник 11"/>
          <p:cNvSpPr>
            <a:spLocks noChangeArrowheads="1"/>
          </p:cNvSpPr>
          <p:nvPr/>
        </p:nvSpPr>
        <p:spPr bwMode="auto">
          <a:xfrm>
            <a:off x="5867400" y="3300413"/>
            <a:ext cx="284800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Уровень транскрипционной активности локуса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FT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стручках растений северных природных популяций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haliana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при различной температуре их выращивания. По оси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карельские популяции и линия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по оси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относительный уровень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транскриптов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FT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8729" name="Рисунок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2587625"/>
            <a:ext cx="5799138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42844" y="6000768"/>
            <a:ext cx="778674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400" dirty="0" smtClean="0">
                <a:latin typeface="Times New Roman" pitchFamily="18" charset="0"/>
              </a:rPr>
              <a:t>Зарецкая М.В., Федоренко О.М., Лебедева О.Н. Генетические основы адаптации: время начала цветения и степень покоя семян у </a:t>
            </a:r>
            <a:r>
              <a:rPr lang="en-US" altLang="ru-RU" sz="1400" i="1" dirty="0" smtClean="0">
                <a:latin typeface="Times New Roman" pitchFamily="18" charset="0"/>
              </a:rPr>
              <a:t>Arabidopsis thaliana </a:t>
            </a:r>
            <a:r>
              <a:rPr lang="ru-RU" altLang="ru-RU" sz="1400" dirty="0" smtClean="0">
                <a:latin typeface="Times New Roman" pitchFamily="18" charset="0"/>
              </a:rPr>
              <a:t>северных</a:t>
            </a:r>
            <a:r>
              <a:rPr lang="ru-RU" altLang="ru-RU" sz="1400" i="1" dirty="0" smtClean="0">
                <a:latin typeface="Times New Roman" pitchFamily="18" charset="0"/>
              </a:rPr>
              <a:t> </a:t>
            </a:r>
            <a:r>
              <a:rPr lang="ru-RU" altLang="ru-RU" sz="1400" dirty="0" smtClean="0">
                <a:latin typeface="Times New Roman" pitchFamily="18" charset="0"/>
              </a:rPr>
              <a:t>природных популяций // Труды </a:t>
            </a:r>
            <a:r>
              <a:rPr lang="ru-RU" altLang="ru-RU" sz="1400" dirty="0" err="1" smtClean="0">
                <a:latin typeface="Times New Roman" pitchFamily="18" charset="0"/>
              </a:rPr>
              <a:t>КарНЦ</a:t>
            </a:r>
            <a:r>
              <a:rPr lang="ru-RU" altLang="ru-RU" sz="1400" dirty="0" smtClean="0">
                <a:latin typeface="Times New Roman" pitchFamily="18" charset="0"/>
              </a:rPr>
              <a:t> РАН. Серия экспериментальная биология. 2020. № 11. С. 80–91. </a:t>
            </a:r>
            <a:r>
              <a:rPr lang="en-US" altLang="ru-RU" sz="1400" b="1" dirty="0" smtClean="0">
                <a:latin typeface="Times New Roman" pitchFamily="18" charset="0"/>
              </a:rPr>
              <a:t>DOI</a:t>
            </a:r>
            <a:r>
              <a:rPr lang="ru-RU" altLang="ru-RU" sz="1400" dirty="0" smtClean="0">
                <a:latin typeface="Times New Roman" pitchFamily="18" charset="0"/>
              </a:rPr>
              <a:t>:10.7076/</a:t>
            </a:r>
            <a:r>
              <a:rPr lang="en-US" altLang="ru-RU" sz="1400" dirty="0" err="1" smtClean="0">
                <a:latin typeface="Times New Roman" pitchFamily="18" charset="0"/>
              </a:rPr>
              <a:t>eb</a:t>
            </a:r>
            <a:r>
              <a:rPr lang="ru-RU" altLang="ru-RU" sz="1400" dirty="0" smtClean="0">
                <a:latin typeface="Times New Roman" pitchFamily="18" charset="0"/>
              </a:rPr>
              <a:t>1218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770" name="Object 8"/>
          <p:cNvGraphicFramePr>
            <a:graphicFrameLocks noChangeAspect="1"/>
          </p:cNvGraphicFramePr>
          <p:nvPr/>
        </p:nvGraphicFramePr>
        <p:xfrm>
          <a:off x="142843" y="2335213"/>
          <a:ext cx="3438557" cy="2671377"/>
        </p:xfrm>
        <a:graphic>
          <a:graphicData uri="http://schemas.openxmlformats.org/presentationml/2006/ole">
            <p:oleObj spid="_x0000_s160770" r:id="rId3" imgW="3572566" imgH="2773920" progId="Excel.Sheet.8">
              <p:embed/>
            </p:oleObj>
          </a:graphicData>
        </a:graphic>
      </p:graphicFrame>
      <p:sp>
        <p:nvSpPr>
          <p:cNvPr id="160771" name="Text Box 9"/>
          <p:cNvSpPr txBox="1">
            <a:spLocks noChangeArrowheads="1"/>
          </p:cNvSpPr>
          <p:nvPr/>
        </p:nvSpPr>
        <p:spPr bwMode="auto">
          <a:xfrm>
            <a:off x="214282" y="4929198"/>
            <a:ext cx="3321042" cy="623248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150" b="1" noProof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Содержание транскриптов генов антиоксидантных ферментов в листьях ячменя </a:t>
            </a:r>
            <a:r>
              <a:rPr lang="ru-RU" sz="115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sz="1150" b="1" noProof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7 сут действия </a:t>
            </a:r>
            <a:r>
              <a:rPr lang="ru-RU" sz="115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температуры </a:t>
            </a:r>
            <a:r>
              <a:rPr lang="ru-RU" sz="1150" b="1" noProof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4°С</a:t>
            </a:r>
          </a:p>
        </p:txBody>
      </p:sp>
      <p:graphicFrame>
        <p:nvGraphicFramePr>
          <p:cNvPr id="160772" name="Object 16"/>
          <p:cNvGraphicFramePr>
            <a:graphicFrameLocks noChangeAspect="1"/>
          </p:cNvGraphicFramePr>
          <p:nvPr/>
        </p:nvGraphicFramePr>
        <p:xfrm>
          <a:off x="3459163" y="3594100"/>
          <a:ext cx="2833687" cy="2443163"/>
        </p:xfrm>
        <a:graphic>
          <a:graphicData uri="http://schemas.openxmlformats.org/presentationml/2006/ole">
            <p:oleObj spid="_x0000_s160772" r:id="rId4" imgW="2834886" imgH="2438611" progId="Excel.Sheet.8">
              <p:embed/>
            </p:oleObj>
          </a:graphicData>
        </a:graphic>
      </p:graphicFrame>
      <p:graphicFrame>
        <p:nvGraphicFramePr>
          <p:cNvPr id="160773" name="Object 17"/>
          <p:cNvGraphicFramePr>
            <a:graphicFrameLocks noChangeAspect="1"/>
          </p:cNvGraphicFramePr>
          <p:nvPr/>
        </p:nvGraphicFramePr>
        <p:xfrm>
          <a:off x="6186488" y="3641725"/>
          <a:ext cx="2801937" cy="2533650"/>
        </p:xfrm>
        <a:graphic>
          <a:graphicData uri="http://schemas.openxmlformats.org/presentationml/2006/ole">
            <p:oleObj spid="_x0000_s160773" r:id="rId5" imgW="2798307" imgH="2536156" progId="Excel.Sheet.8">
              <p:embed/>
            </p:oleObj>
          </a:graphicData>
        </a:graphic>
      </p:graphicFrame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592138" y="63293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60775" name="Text Box 24"/>
          <p:cNvSpPr txBox="1">
            <a:spLocks noChangeArrowheads="1"/>
          </p:cNvSpPr>
          <p:nvPr/>
        </p:nvSpPr>
        <p:spPr bwMode="auto">
          <a:xfrm>
            <a:off x="4643438" y="6143644"/>
            <a:ext cx="4357686" cy="430887"/>
          </a:xfrm>
          <a:prstGeom prst="rect">
            <a:avLst/>
          </a:prstGeom>
          <a:noFill/>
          <a:ln w="12700">
            <a:solidFill>
              <a:srgbClr val="00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noProof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Активность супероксиддисмутазы (СОД) и каталазы (КАТ)  в листьях ячменя </a:t>
            </a:r>
            <a:r>
              <a:rPr lang="ru-RU" sz="11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после</a:t>
            </a:r>
            <a:r>
              <a:rPr lang="ru-RU" sz="1100" b="1" noProof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7 сут действия </a:t>
            </a:r>
            <a:r>
              <a:rPr lang="ru-RU" sz="1100" b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температуры </a:t>
            </a:r>
            <a:r>
              <a:rPr lang="ru-RU" sz="1100" b="1" noProof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4°С</a:t>
            </a:r>
          </a:p>
        </p:txBody>
      </p:sp>
      <p:pic>
        <p:nvPicPr>
          <p:cNvPr id="1607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31925" y="808038"/>
            <a:ext cx="719138" cy="1223962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16077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5275" y="808038"/>
            <a:ext cx="777875" cy="1223962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160778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55875" y="808038"/>
            <a:ext cx="317500" cy="1223962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160779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73375" y="808038"/>
            <a:ext cx="390525" cy="1223962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sp>
        <p:nvSpPr>
          <p:cNvPr id="160780" name="TextBox 18"/>
          <p:cNvSpPr txBox="1">
            <a:spLocks noChangeArrowheads="1"/>
          </p:cNvSpPr>
          <p:nvPr/>
        </p:nvSpPr>
        <p:spPr bwMode="auto">
          <a:xfrm>
            <a:off x="439738" y="2081213"/>
            <a:ext cx="487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Zn 0</a:t>
            </a:r>
            <a:endParaRPr lang="ru-RU" sz="1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781" name="TextBox 18"/>
          <p:cNvSpPr txBox="1">
            <a:spLocks noChangeArrowheads="1"/>
          </p:cNvSpPr>
          <p:nvPr/>
        </p:nvSpPr>
        <p:spPr bwMode="auto">
          <a:xfrm>
            <a:off x="1547813" y="2090738"/>
            <a:ext cx="487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Zn </a:t>
            </a: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60782" name="TextBox 18"/>
          <p:cNvSpPr txBox="1">
            <a:spLocks noChangeArrowheads="1"/>
          </p:cNvSpPr>
          <p:nvPr/>
        </p:nvSpPr>
        <p:spPr bwMode="auto">
          <a:xfrm>
            <a:off x="2514600" y="2090738"/>
            <a:ext cx="717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Zn </a:t>
            </a:r>
            <a:r>
              <a:rPr lang="ru-RU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sz="1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12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42888" y="9525"/>
            <a:ext cx="8785225" cy="554038"/>
          </a:xfrm>
          <a:prstGeom prst="rect">
            <a:avLst/>
          </a:prstGeom>
          <a:ln cmpd="sng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56 - Физиология и биохимия растений, фотосинтез, взаимодействие растений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с другими организмами</a:t>
            </a:r>
          </a:p>
        </p:txBody>
      </p:sp>
      <p:cxnSp>
        <p:nvCxnSpPr>
          <p:cNvPr id="25" name="Прямая соединительная линия 24"/>
          <p:cNvCxnSpPr>
            <a:stCxn id="0" idx="0"/>
            <a:endCxn id="0" idx="2"/>
          </p:cNvCxnSpPr>
          <p:nvPr/>
        </p:nvCxnSpPr>
        <p:spPr>
          <a:xfrm>
            <a:off x="1790700" y="808038"/>
            <a:ext cx="0" cy="1223962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84213" y="808038"/>
            <a:ext cx="0" cy="1223962"/>
          </a:xfrm>
          <a:prstGeom prst="line">
            <a:avLst/>
          </a:prstGeom>
          <a:ln w="158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786" name="Rectangle 10"/>
          <p:cNvSpPr>
            <a:spLocks noChangeArrowheads="1"/>
          </p:cNvSpPr>
          <p:nvPr/>
        </p:nvSpPr>
        <p:spPr bwMode="auto">
          <a:xfrm>
            <a:off x="3786182" y="285728"/>
            <a:ext cx="5106993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57188" algn="just"/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Впервые установлены различия в ответной реакции </a:t>
            </a:r>
            <a:r>
              <a:rPr lang="ru-RU" sz="135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антиоксидантной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системы (АОС) растений на действие низких температур в зависимости от содержания цинка в корнеобитаемой среде. При </a:t>
            </a:r>
            <a:r>
              <a:rPr lang="ru-RU" sz="135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оптимальном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содержании цинка низкая температура (4°С) приводит к усилению экспрессии генов основных </a:t>
            </a:r>
            <a:r>
              <a:rPr lang="ru-RU" sz="135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антиоксидантных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ферментов </a:t>
            </a:r>
            <a:r>
              <a:rPr lang="ru-RU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35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HvCu</a:t>
            </a:r>
            <a:r>
              <a:rPr lang="ru-RU" sz="135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35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ZnSOD</a:t>
            </a:r>
            <a:r>
              <a:rPr lang="ru-RU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35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HvCAT</a:t>
            </a:r>
            <a:r>
              <a:rPr lang="en-US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135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HvPRX</a:t>
            </a:r>
            <a:r>
              <a:rPr lang="ru-RU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и увеличению их активности, что препятствует развитию в клетках окислительного стресса и способствует адаптации растений к холоду. 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35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дефиците цинка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количество </a:t>
            </a:r>
            <a:r>
              <a:rPr lang="ru-RU" sz="135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мРНК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генов уменьшается, снижается активность </a:t>
            </a:r>
            <a:r>
              <a:rPr lang="ru-RU" sz="135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антиоксидантных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ферментов, но усиления окислительных процессов при этом не происходит,</a:t>
            </a:r>
            <a:r>
              <a:rPr lang="ru-RU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вероятно, за счет интенсификации работы других компонентов АОС. 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действии низкой температуры и </a:t>
            </a:r>
            <a:r>
              <a:rPr lang="ru-RU" sz="135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избытка цинка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нарушается согласованная работа </a:t>
            </a:r>
            <a:r>
              <a:rPr lang="ru-RU" sz="135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антиоксидантных</a:t>
            </a:r>
            <a:r>
              <a:rPr lang="ru-RU" sz="135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ферментов, </a:t>
            </a:r>
            <a:r>
              <a:rPr lang="ru-RU" sz="13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приводит к развитию окислительного стресса и, как следствие, ингибированию физиологических процессов.</a:t>
            </a:r>
            <a:endParaRPr lang="ru-RU" sz="1350" b="1" noProof="1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078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0694" y="6542714"/>
            <a:ext cx="3643306" cy="315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Скругленный прямоугольник 19"/>
          <p:cNvSpPr/>
          <p:nvPr/>
        </p:nvSpPr>
        <p:spPr>
          <a:xfrm>
            <a:off x="3714744" y="357166"/>
            <a:ext cx="5286412" cy="342902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0788" name="Rectangle 20"/>
          <p:cNvSpPr>
            <a:spLocks noChangeArrowheads="1"/>
          </p:cNvSpPr>
          <p:nvPr/>
        </p:nvSpPr>
        <p:spPr bwMode="auto">
          <a:xfrm>
            <a:off x="142844" y="5657671"/>
            <a:ext cx="39290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Батова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Ю.В.,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Казнина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Ю.В., Титов А.Ф.  Влияние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низкой температуры на интенсивность окислительных процессов и активность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антиоксидантных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ферментов у пшеницы при оптимальном и избыточном содержании цинка в корнеобитаемой среде // Известия РАН. Серия биологическая. 2021. № 1.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WoS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Q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3,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IF 0.413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1"/>
          <p:cNvSpPr>
            <a:spLocks noChangeArrowheads="1"/>
          </p:cNvSpPr>
          <p:nvPr/>
        </p:nvSpPr>
        <p:spPr bwMode="auto">
          <a:xfrm>
            <a:off x="142845" y="642918"/>
            <a:ext cx="885831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1950" algn="just"/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основании анализа изменения отношения </a:t>
            </a:r>
            <a:r>
              <a:rPr lang="ru-RU" sz="1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темнового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дыхания (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листьев к фотосинтезу (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), как показателя сбалансированности у растений основных физиологических процессов, установлено, что при </a:t>
            </a:r>
            <a:r>
              <a:rPr lang="ru-RU" sz="1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дроп-воздействиях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температурный диапазон, в пределах которого растения способны поддерживать на определенном уровне соотношение 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значительно шире, чем при постоянном длительном действии низких температур.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Стимуляция дыхания под влиянием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дроп-воздействий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проявляющаяся у теплолюбивых растений огурца при низких температурах, обусловлена главным образом повышением активности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цитохромного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а не альтернативного пути дыхания. У холодостойкой пшеницы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дроп-воздействия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в отличие от постоянного действия низкой температуры, не вызывают существенных изменений в дыхательном метаболизме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3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571472" y="2428868"/>
          <a:ext cx="3890142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71538" y="4643446"/>
            <a:ext cx="238125" cy="177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4643446"/>
            <a:ext cx="238125" cy="177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4643446"/>
            <a:ext cx="236537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4643446"/>
            <a:ext cx="236538" cy="1778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0298" y="4643446"/>
            <a:ext cx="236537" cy="1778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62825" name="TextBox 11"/>
          <p:cNvSpPr txBox="1">
            <a:spLocks noChangeArrowheads="1"/>
          </p:cNvSpPr>
          <p:nvPr/>
        </p:nvSpPr>
        <p:spPr bwMode="auto">
          <a:xfrm>
            <a:off x="928662" y="4857760"/>
            <a:ext cx="20875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     Д12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  Д8    Д4   Д1</a:t>
            </a:r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0" name="TextBox 14"/>
          <p:cNvSpPr txBox="1"/>
          <p:nvPr/>
        </p:nvSpPr>
        <p:spPr>
          <a:xfrm>
            <a:off x="6072198" y="4643446"/>
            <a:ext cx="2608253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prstClr val="black"/>
                </a:solidFill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</a:rPr>
              <a:t>Постоянное действие  </a:t>
            </a:r>
            <a:r>
              <a:rPr lang="en-US" sz="1200" b="1" i="1" dirty="0" smtClean="0">
                <a:solidFill>
                  <a:prstClr val="black"/>
                </a:solidFill>
              </a:rPr>
              <a:t>Rd/Ag  </a:t>
            </a:r>
            <a:r>
              <a:rPr lang="ru-RU" sz="1200" b="1" dirty="0" smtClean="0">
                <a:solidFill>
                  <a:prstClr val="black"/>
                </a:solidFill>
              </a:rPr>
              <a:t>= 2.08</a:t>
            </a:r>
            <a:endParaRPr lang="ru-RU" sz="1200" b="1" dirty="0" smtClean="0">
              <a:solidFill>
                <a:prstClr val="black"/>
              </a:solidFill>
              <a:sym typeface="Symbo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prstClr val="black"/>
                </a:solidFill>
                <a:sym typeface="Symbol"/>
              </a:rPr>
              <a:t> </a:t>
            </a:r>
            <a:r>
              <a:rPr lang="ru-RU" sz="1200" b="1" dirty="0" err="1" smtClean="0">
                <a:solidFill>
                  <a:prstClr val="black"/>
                </a:solidFill>
                <a:sym typeface="Symbol"/>
              </a:rPr>
              <a:t>Дроп-воздействие</a:t>
            </a:r>
            <a:r>
              <a:rPr lang="ru-RU" sz="1200" b="1" dirty="0" smtClean="0">
                <a:solidFill>
                  <a:prstClr val="black"/>
                </a:solidFill>
                <a:sym typeface="Symbol"/>
              </a:rPr>
              <a:t>       </a:t>
            </a:r>
            <a:r>
              <a:rPr lang="en-US" sz="1200" b="1" i="1" dirty="0" smtClean="0">
                <a:solidFill>
                  <a:prstClr val="black"/>
                </a:solidFill>
              </a:rPr>
              <a:t>Rd/Ag  </a:t>
            </a:r>
            <a:r>
              <a:rPr lang="ru-RU" sz="1200" b="1" dirty="0" smtClean="0">
                <a:solidFill>
                  <a:prstClr val="black"/>
                </a:solidFill>
              </a:rPr>
              <a:t>= 0.05</a:t>
            </a:r>
            <a:endParaRPr lang="ru-RU" sz="1200" b="1" dirty="0">
              <a:solidFill>
                <a:prstClr val="black"/>
              </a:solidFill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5214942" y="2643182"/>
          <a:ext cx="335929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85720" y="5286388"/>
            <a:ext cx="8424863" cy="7143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Соотношение темнового и гросс-фотосинтеза листьев растений огурца, томата и перца (а) и сухая масса растений огурца (б), не подвергавшихся (К) и подвергавшихся кратковременному ежесуточному понижению температуры до 12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  <a:sym typeface="Symbol"/>
              </a:rPr>
              <a:t>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С (Д12), 8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  <a:sym typeface="Symbol"/>
              </a:rPr>
              <a:t>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С (Д8), 4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  <a:sym typeface="Symbol"/>
              </a:rPr>
              <a:t>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С (Д4), 1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  <a:sym typeface="Symbol"/>
              </a:rPr>
              <a:t>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С (Д1).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8313" y="0"/>
            <a:ext cx="8424862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56 - Физиология и биохимия растений, фотосинтез, взаимодействие растений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с другими организмами</a:t>
            </a:r>
          </a:p>
        </p:txBody>
      </p: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5000628" y="6550025"/>
            <a:ext cx="414337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99"/>
                </a:solidFill>
                <a:latin typeface="Calibri"/>
                <a:cs typeface="+mn-cs"/>
              </a:rPr>
              <a:t>Лаборатория экологической  физиологии растений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844" y="642918"/>
            <a:ext cx="8858312" cy="185738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62832" name="Rectangle 16"/>
          <p:cNvSpPr>
            <a:spLocks noChangeArrowheads="1"/>
          </p:cNvSpPr>
          <p:nvPr/>
        </p:nvSpPr>
        <p:spPr bwMode="auto">
          <a:xfrm>
            <a:off x="142844" y="6143644"/>
            <a:ext cx="87154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Титов А.Ф., Шибаева Т.Г.,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Икконен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Е.Н.,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Шерудило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Е.Г. Реакции растений на кратковременные ежесуточные понижения температуры: феноменология и механизмы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// Физиология растений. 2020. Т. 67, №6. С. 599-615.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WoS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Q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3,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IF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rial" pitchFamily="34" charset="0"/>
              </a:rPr>
              <a:t> 1.198.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15272" y="2571744"/>
            <a:ext cx="11224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Calibri"/>
                <a:cs typeface="+mn-cs"/>
              </a:rPr>
              <a:t>12</a:t>
            </a:r>
            <a:r>
              <a:rPr lang="ru-RU" sz="1200" b="1" dirty="0">
                <a:solidFill>
                  <a:prstClr val="black"/>
                </a:solidFill>
                <a:latin typeface="Calibri"/>
                <a:cs typeface="+mn-cs"/>
                <a:sym typeface="Symbol"/>
              </a:rPr>
              <a:t>С,   огурец </a:t>
            </a:r>
            <a:endParaRPr lang="ru-RU" sz="1200" b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4"/>
          <p:cNvSpPr txBox="1">
            <a:spLocks noChangeArrowheads="1"/>
          </p:cNvSpPr>
          <p:nvPr/>
        </p:nvSpPr>
        <p:spPr bwMode="auto">
          <a:xfrm>
            <a:off x="857224" y="714356"/>
            <a:ext cx="8108952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6000" tIns="18000" rIns="36000" bIns="36000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</a:rPr>
              <a:t>Разработан общий подход для описания </a:t>
            </a:r>
            <a:r>
              <a:rPr lang="ru-RU" sz="1400" dirty="0" err="1">
                <a:solidFill>
                  <a:srgbClr val="000000"/>
                </a:solidFill>
              </a:rPr>
              <a:t>симметрийных</a:t>
            </a:r>
            <a:r>
              <a:rPr lang="ru-RU" sz="1400" dirty="0">
                <a:solidFill>
                  <a:srgbClr val="000000"/>
                </a:solidFill>
              </a:rPr>
              <a:t> свойств углеводородных (</a:t>
            </a:r>
            <a:r>
              <a:rPr lang="ru-RU" sz="1400" dirty="0" err="1">
                <a:solidFill>
                  <a:srgbClr val="000000"/>
                </a:solidFill>
              </a:rPr>
              <a:t>жирнокислотных</a:t>
            </a:r>
            <a:r>
              <a:rPr lang="ru-RU" sz="1400" dirty="0">
                <a:solidFill>
                  <a:srgbClr val="000000"/>
                </a:solidFill>
              </a:rPr>
              <a:t>) цепей молекул </a:t>
            </a:r>
            <a:r>
              <a:rPr lang="ru-RU" sz="1400" dirty="0" err="1">
                <a:solidFill>
                  <a:srgbClr val="000000"/>
                </a:solidFill>
              </a:rPr>
              <a:t>фосфолипидов</a:t>
            </a:r>
            <a:r>
              <a:rPr lang="ru-RU" sz="1400" dirty="0">
                <a:solidFill>
                  <a:srgbClr val="000000"/>
                </a:solidFill>
              </a:rPr>
              <a:t>, образующих основу биологических мембран. Осуществлена аппроксимация структуры углеводородных цепей фрагментами тетраэдрических цепей. </a:t>
            </a:r>
            <a:endParaRPr lang="en-US" sz="1400" dirty="0">
              <a:solidFill>
                <a:srgbClr val="000000"/>
              </a:solidFill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</a:rPr>
              <a:t>Выявлены “идеальные прототипы” – фрагменты насыщенных и ненасыщенных углеводородных цепей, обладающие высокой симметрией. Показано, что общие особенности строения, которыми характеризуются наиболее распространенные </a:t>
            </a:r>
            <a:r>
              <a:rPr lang="ru-RU" sz="1400" dirty="0" err="1">
                <a:solidFill>
                  <a:srgbClr val="000000"/>
                </a:solidFill>
              </a:rPr>
              <a:t>жирнокислотные</a:t>
            </a:r>
            <a:r>
              <a:rPr lang="ru-RU" sz="1400" dirty="0">
                <a:solidFill>
                  <a:srgbClr val="000000"/>
                </a:solidFill>
              </a:rPr>
              <a:t> цепи в </a:t>
            </a:r>
            <a:r>
              <a:rPr lang="ru-RU" sz="1400" dirty="0" err="1">
                <a:solidFill>
                  <a:srgbClr val="000000"/>
                </a:solidFill>
              </a:rPr>
              <a:t>биомембранах</a:t>
            </a:r>
            <a:r>
              <a:rPr lang="ru-RU" sz="1400" dirty="0">
                <a:solidFill>
                  <a:srgbClr val="000000"/>
                </a:solidFill>
              </a:rPr>
              <a:t>, определяются, при прочих равных условиях, их соответствием этим “идеальным прототипам”. </a:t>
            </a:r>
            <a:endParaRPr lang="en-US" sz="1400" dirty="0">
              <a:solidFill>
                <a:srgbClr val="000000"/>
              </a:solidFill>
            </a:endParaRPr>
          </a:p>
          <a:p>
            <a:pPr algn="just"/>
            <a:r>
              <a:rPr lang="ru-RU" sz="1400" dirty="0">
                <a:solidFill>
                  <a:srgbClr val="000000"/>
                </a:solidFill>
              </a:rPr>
              <a:t>Выявление причин наличия общих особенностей строения </a:t>
            </a:r>
            <a:r>
              <a:rPr lang="ru-RU" sz="1400" dirty="0" err="1">
                <a:solidFill>
                  <a:srgbClr val="000000"/>
                </a:solidFill>
              </a:rPr>
              <a:t>жирнокислотных</a:t>
            </a:r>
            <a:r>
              <a:rPr lang="ru-RU" sz="1400" dirty="0">
                <a:solidFill>
                  <a:srgbClr val="000000"/>
                </a:solidFill>
              </a:rPr>
              <a:t> цепей позволяет достигнуть более глубокого понимания молекулярных основ функционирования </a:t>
            </a:r>
            <a:r>
              <a:rPr lang="ru-RU" sz="1400" dirty="0" err="1">
                <a:solidFill>
                  <a:srgbClr val="000000"/>
                </a:solidFill>
              </a:rPr>
              <a:t>биомембран</a:t>
            </a:r>
            <a:r>
              <a:rPr lang="ru-RU" sz="1400" dirty="0">
                <a:solidFill>
                  <a:srgbClr val="000000"/>
                </a:solidFill>
              </a:rPr>
              <a:t>.</a:t>
            </a:r>
            <a:endParaRPr lang="en-US" sz="1400" dirty="0">
              <a:solidFill>
                <a:srgbClr val="000000"/>
              </a:solidFill>
            </a:endParaRPr>
          </a:p>
          <a:p>
            <a:pPr algn="r"/>
            <a:r>
              <a:rPr lang="ru-RU" sz="1200" i="1" u="sng" dirty="0">
                <a:solidFill>
                  <a:srgbClr val="000000"/>
                </a:solidFill>
              </a:rPr>
              <a:t>гл.н.с., </a:t>
            </a:r>
            <a:r>
              <a:rPr lang="ru-RU" sz="1200" i="1" u="sng" dirty="0" err="1">
                <a:solidFill>
                  <a:srgbClr val="000000"/>
                </a:solidFill>
              </a:rPr>
              <a:t>д.ф.-м.н</a:t>
            </a:r>
            <a:r>
              <a:rPr lang="ru-RU" sz="1200" i="1" u="sng" dirty="0">
                <a:solidFill>
                  <a:srgbClr val="000000"/>
                </a:solidFill>
              </a:rPr>
              <a:t>. Рабинович А.Л.</a:t>
            </a:r>
            <a:endParaRPr lang="ru-RU" sz="1200" i="1" dirty="0">
              <a:solidFill>
                <a:srgbClr val="000000"/>
              </a:solidFill>
            </a:endParaRPr>
          </a:p>
        </p:txBody>
      </p:sp>
      <p:graphicFrame>
        <p:nvGraphicFramePr>
          <p:cNvPr id="154627" name="Object 4"/>
          <p:cNvGraphicFramePr>
            <a:graphicFrameLocks noChangeAspect="1"/>
          </p:cNvGraphicFramePr>
          <p:nvPr/>
        </p:nvGraphicFramePr>
        <p:xfrm>
          <a:off x="293688" y="3589338"/>
          <a:ext cx="1944687" cy="1281112"/>
        </p:xfrm>
        <a:graphic>
          <a:graphicData uri="http://schemas.openxmlformats.org/presentationml/2006/ole">
            <p:oleObj spid="_x0000_s154627" name="SmartDraw" r:id="rId4" imgW="1712976" imgH="1118616" progId="">
              <p:embed/>
            </p:oleObj>
          </a:graphicData>
        </a:graphic>
      </p:graphicFrame>
      <p:sp>
        <p:nvSpPr>
          <p:cNvPr id="183309" name="Rectangle 13"/>
          <p:cNvSpPr>
            <a:spLocks noChangeArrowheads="1"/>
          </p:cNvSpPr>
          <p:nvPr/>
        </p:nvSpPr>
        <p:spPr bwMode="auto">
          <a:xfrm>
            <a:off x="931863" y="5160963"/>
            <a:ext cx="617537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altLang="ja-JP" sz="2400">
                <a:solidFill>
                  <a:srgbClr val="FF0000"/>
                </a:solidFill>
                <a:latin typeface="Calibri"/>
                <a:cs typeface="Arial" charset="0"/>
              </a:rPr>
              <a:t>ω</a:t>
            </a:r>
            <a:r>
              <a:rPr lang="ru-RU" altLang="ja-JP" sz="2400">
                <a:solidFill>
                  <a:srgbClr val="000000"/>
                </a:solidFill>
                <a:latin typeface="Calibri"/>
                <a:cs typeface="Arial" charset="0"/>
              </a:rPr>
              <a:t>3</a:t>
            </a:r>
            <a:endParaRPr lang="ru-RU">
              <a:solidFill>
                <a:srgbClr val="000000"/>
              </a:solidFill>
              <a:latin typeface="Calibri"/>
              <a:cs typeface="+mn-cs"/>
            </a:endParaRPr>
          </a:p>
        </p:txBody>
      </p:sp>
      <p:graphicFrame>
        <p:nvGraphicFramePr>
          <p:cNvPr id="154629" name="Object 6"/>
          <p:cNvGraphicFramePr>
            <a:graphicFrameLocks noChangeAspect="1"/>
          </p:cNvGraphicFramePr>
          <p:nvPr/>
        </p:nvGraphicFramePr>
        <p:xfrm>
          <a:off x="6797675" y="3430588"/>
          <a:ext cx="2095500" cy="1169987"/>
        </p:xfrm>
        <a:graphic>
          <a:graphicData uri="http://schemas.openxmlformats.org/presentationml/2006/ole">
            <p:oleObj spid="_x0000_s154629" name="SmartDraw" r:id="rId5" imgW="1824228" imgH="1089660" progId="">
              <p:embed/>
            </p:oleObj>
          </a:graphicData>
        </a:graphic>
      </p:graphicFrame>
      <p:sp>
        <p:nvSpPr>
          <p:cNvPr id="183310" name="Rectangle 14"/>
          <p:cNvSpPr>
            <a:spLocks noChangeArrowheads="1"/>
          </p:cNvSpPr>
          <p:nvPr/>
        </p:nvSpPr>
        <p:spPr bwMode="auto">
          <a:xfrm>
            <a:off x="6724650" y="5048250"/>
            <a:ext cx="2319338" cy="835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ja-JP" sz="1600">
                <a:solidFill>
                  <a:srgbClr val="000000"/>
                </a:solidFill>
                <a:latin typeface="Calibri"/>
                <a:cs typeface="Arial" charset="0"/>
              </a:rPr>
              <a:t>двойные связи в </a:t>
            </a:r>
            <a:r>
              <a:rPr lang="ru-RU" altLang="ja-JP" sz="1600">
                <a:solidFill>
                  <a:srgbClr val="FF0000"/>
                </a:solidFill>
                <a:latin typeface="Calibri"/>
                <a:cs typeface="Arial" charset="0"/>
              </a:rPr>
              <a:t>полиненасыщенных</a:t>
            </a:r>
            <a:r>
              <a:rPr lang="ru-RU" altLang="ja-JP" sz="1600">
                <a:solidFill>
                  <a:srgbClr val="000000"/>
                </a:solidFill>
                <a:latin typeface="Calibri"/>
                <a:cs typeface="Arial" charset="0"/>
              </a:rPr>
              <a:t> цепях</a:t>
            </a:r>
            <a:endParaRPr lang="ru-RU" sz="1600">
              <a:solidFill>
                <a:srgbClr val="000000"/>
              </a:solidFill>
              <a:latin typeface="Calibri"/>
              <a:cs typeface="+mn-cs"/>
            </a:endParaRPr>
          </a:p>
        </p:txBody>
      </p:sp>
      <p:pic>
        <p:nvPicPr>
          <p:cNvPr id="154631" name="Рисунок 5" descr="Figure 7_tetrablocks_white and black_1_decorated_tetrablock_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37038" y="5191125"/>
            <a:ext cx="1277937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2" name="Picture 179" descr="Linear tetrablock_new_numb_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3498843">
            <a:off x="3125788" y="4175125"/>
            <a:ext cx="903288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3" name="Picture 181" descr="Plane tetrablock_new_numb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641814">
            <a:off x="3182938" y="4938713"/>
            <a:ext cx="852487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4" name="Picture 193" descr="Рисунок_3а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62438" y="4044950"/>
            <a:ext cx="1379537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221" name="Oval 197"/>
          <p:cNvSpPr>
            <a:spLocks noChangeArrowheads="1"/>
          </p:cNvSpPr>
          <p:nvPr/>
        </p:nvSpPr>
        <p:spPr bwMode="auto">
          <a:xfrm>
            <a:off x="2781300" y="3708400"/>
            <a:ext cx="3341688" cy="27225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0033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3222" name="Line 198"/>
          <p:cNvSpPr>
            <a:spLocks noChangeShapeType="1"/>
          </p:cNvSpPr>
          <p:nvPr/>
        </p:nvSpPr>
        <p:spPr bwMode="auto">
          <a:xfrm flipV="1">
            <a:off x="6121400" y="4646613"/>
            <a:ext cx="862013" cy="54451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13223" name="Line 199"/>
          <p:cNvSpPr>
            <a:spLocks noChangeShapeType="1"/>
          </p:cNvSpPr>
          <p:nvPr/>
        </p:nvSpPr>
        <p:spPr bwMode="auto">
          <a:xfrm flipH="1" flipV="1">
            <a:off x="2089150" y="4873625"/>
            <a:ext cx="682625" cy="5778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54638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-4763"/>
            <a:ext cx="900113" cy="1054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605463" y="6430963"/>
            <a:ext cx="329565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Лаборатория экологической биохимии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285984" y="46038"/>
            <a:ext cx="68580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57 – Структура и функции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биомолекул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и надмолекулярных комплексов, </a:t>
            </a:r>
          </a:p>
          <a:p>
            <a:pPr>
              <a:defRPr/>
            </a:pP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протеомика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.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биокатализ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714356"/>
            <a:ext cx="850112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solidFill>
                  <a:srgbClr val="FF0000"/>
                </a:solidFill>
              </a:rPr>
              <a:t>Биохимические реакции в клетках зачастую происходят в </a:t>
            </a:r>
            <a:r>
              <a:rPr lang="ru-RU" sz="1500" dirty="0" err="1">
                <a:solidFill>
                  <a:srgbClr val="FF0000"/>
                </a:solidFill>
              </a:rPr>
              <a:t>безмембранных</a:t>
            </a:r>
            <a:r>
              <a:rPr lang="ru-RU" sz="1500" dirty="0">
                <a:solidFill>
                  <a:srgbClr val="FF0000"/>
                </a:solidFill>
              </a:rPr>
              <a:t> жидких </a:t>
            </a:r>
            <a:r>
              <a:rPr lang="ru-RU" sz="1500" dirty="0" err="1">
                <a:solidFill>
                  <a:srgbClr val="FF0000"/>
                </a:solidFill>
              </a:rPr>
              <a:t>компартментах</a:t>
            </a:r>
            <a:r>
              <a:rPr lang="ru-RU" sz="1500" dirty="0">
                <a:solidFill>
                  <a:srgbClr val="FF0000"/>
                </a:solidFill>
              </a:rPr>
              <a:t>, образующихся при фазовых переходах типа жидкость-жидкость в цитоплазме. Теоретически установлена взаимосвязь таких фазовых переходов с образованием </a:t>
            </a:r>
            <a:r>
              <a:rPr lang="ru-RU" sz="1500" dirty="0" err="1">
                <a:solidFill>
                  <a:srgbClr val="FF0000"/>
                </a:solidFill>
              </a:rPr>
              <a:t>интермедиатов</a:t>
            </a:r>
            <a:r>
              <a:rPr lang="ru-RU" sz="1500" dirty="0">
                <a:solidFill>
                  <a:srgbClr val="FF0000"/>
                </a:solidFill>
              </a:rPr>
              <a:t> сворачивания белковых молекул. </a:t>
            </a:r>
            <a:r>
              <a:rPr lang="ru-RU" sz="1500" dirty="0"/>
              <a:t>Анализ фазовых диаграмм состояния белковых дисперсий в координатах давление-температура, температура-энтропия и давление-объем позволяет предсказать появление новых метастабильных состояний, при которых </a:t>
            </a:r>
            <a:r>
              <a:rPr lang="ru-RU" sz="1500" dirty="0" err="1"/>
              <a:t>интермедиаты</a:t>
            </a:r>
            <a:r>
              <a:rPr lang="ru-RU" sz="1500" dirty="0"/>
              <a:t> образуют </a:t>
            </a:r>
            <a:r>
              <a:rPr lang="ru-RU" sz="1500" dirty="0" err="1"/>
              <a:t>микрофазы</a:t>
            </a:r>
            <a:r>
              <a:rPr lang="ru-RU" sz="1500" dirty="0"/>
              <a:t> (органические </a:t>
            </a:r>
            <a:r>
              <a:rPr lang="ru-RU" sz="1500" dirty="0" err="1"/>
              <a:t>наночастицы</a:t>
            </a:r>
            <a:r>
              <a:rPr lang="ru-RU" sz="1500" dirty="0"/>
              <a:t>) в равновесии с раствором </a:t>
            </a:r>
            <a:r>
              <a:rPr lang="ru-RU" sz="1500" dirty="0" err="1"/>
              <a:t>нативных</a:t>
            </a:r>
            <a:r>
              <a:rPr lang="ru-RU" sz="1500" dirty="0"/>
              <a:t> и денатурированных форм белка. Это позволяет более полно описывать поведение водно-белковых клеточных систем в разнообразных физиологических и </a:t>
            </a:r>
            <a:r>
              <a:rPr lang="ru-RU" sz="1500" dirty="0" err="1"/>
              <a:t>биотехнологических</a:t>
            </a:r>
            <a:r>
              <a:rPr lang="ru-RU" sz="1500" dirty="0"/>
              <a:t> </a:t>
            </a:r>
            <a:r>
              <a:rPr lang="ru-RU" sz="1500" dirty="0" smtClean="0"/>
              <a:t>условиях.</a:t>
            </a:r>
            <a:endParaRPr lang="ru-RU" sz="1500" dirty="0"/>
          </a:p>
        </p:txBody>
      </p:sp>
      <p:pic>
        <p:nvPicPr>
          <p:cNvPr id="7" name="Рисунок 6" descr="Важнейшие_2020#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286124"/>
            <a:ext cx="8150828" cy="3415284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42844" y="714356"/>
            <a:ext cx="8715436" cy="250033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5643570" y="6429396"/>
            <a:ext cx="32718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400" b="1" i="1" kern="0" dirty="0">
                <a:solidFill>
                  <a:schemeClr val="accent1">
                    <a:lumMod val="50000"/>
                  </a:schemeClr>
                </a:solidFill>
              </a:rPr>
              <a:t>Группа  молекулярной биофизики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2143108" y="46038"/>
            <a:ext cx="70008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57 – Структура и функции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биомолекул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и надмолекулярных комплексов, </a:t>
            </a:r>
          </a:p>
          <a:p>
            <a:pPr>
              <a:defRPr/>
            </a:pP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протеомика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. </a:t>
            </a:r>
            <a:r>
              <a:rPr lang="ru-RU" sz="14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биокатализ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5" name="Rectangle 17"/>
          <p:cNvSpPr>
            <a:spLocks noChangeArrowheads="1"/>
          </p:cNvSpPr>
          <p:nvPr/>
        </p:nvSpPr>
        <p:spPr bwMode="auto">
          <a:xfrm>
            <a:off x="214313" y="0"/>
            <a:ext cx="892968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59 – Молекулярные механизмы клеточной дифференцировки, иммунитета и онкогенеза </a:t>
            </a: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6413500" y="6534150"/>
            <a:ext cx="2262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400" b="1" i="1" kern="0" dirty="0">
                <a:solidFill>
                  <a:schemeClr val="accent1">
                    <a:lumMod val="50000"/>
                  </a:schemeClr>
                </a:solidFill>
              </a:rPr>
              <a:t>Группа иммунологии</a:t>
            </a:r>
          </a:p>
        </p:txBody>
      </p:sp>
      <p:sp>
        <p:nvSpPr>
          <p:cNvPr id="171013" name="Прямоугольник 18"/>
          <p:cNvSpPr>
            <a:spLocks noChangeArrowheads="1"/>
          </p:cNvSpPr>
          <p:nvPr/>
        </p:nvSpPr>
        <p:spPr bwMode="auto">
          <a:xfrm>
            <a:off x="214282" y="428604"/>
            <a:ext cx="864235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300" dirty="0">
                <a:solidFill>
                  <a:srgbClr val="FF0000"/>
                </a:solidFill>
              </a:rPr>
              <a:t>Анализ функционального состояния регуляторных Т-лимфоцитов (</a:t>
            </a:r>
            <a:r>
              <a:rPr lang="en-US" sz="1300" dirty="0" err="1">
                <a:solidFill>
                  <a:srgbClr val="FF0000"/>
                </a:solidFill>
              </a:rPr>
              <a:t>Treg</a:t>
            </a:r>
            <a:r>
              <a:rPr lang="ru-RU" sz="1300" dirty="0">
                <a:solidFill>
                  <a:srgbClr val="FF0000"/>
                </a:solidFill>
              </a:rPr>
              <a:t>) периферической крови человека при </a:t>
            </a:r>
            <a:r>
              <a:rPr lang="ru-RU" sz="1300" dirty="0" err="1">
                <a:solidFill>
                  <a:srgbClr val="FF0000"/>
                </a:solidFill>
              </a:rPr>
              <a:t>колоректальном</a:t>
            </a:r>
            <a:r>
              <a:rPr lang="ru-RU" sz="1300" dirty="0">
                <a:solidFill>
                  <a:srgbClr val="FF0000"/>
                </a:solidFill>
              </a:rPr>
              <a:t> раке (КРР) по уровню экспрессии нескольких маркерных молекул (</a:t>
            </a:r>
            <a:r>
              <a:rPr lang="en-US" sz="1300" dirty="0">
                <a:solidFill>
                  <a:srgbClr val="FF0000"/>
                </a:solidFill>
              </a:rPr>
              <a:t>ICOS</a:t>
            </a:r>
            <a:r>
              <a:rPr lang="ru-RU" sz="1300" dirty="0">
                <a:solidFill>
                  <a:srgbClr val="FF0000"/>
                </a:solidFill>
              </a:rPr>
              <a:t>, </a:t>
            </a:r>
            <a:r>
              <a:rPr lang="en-US" sz="1300" dirty="0">
                <a:solidFill>
                  <a:srgbClr val="FF0000"/>
                </a:solidFill>
              </a:rPr>
              <a:t>CCR</a:t>
            </a:r>
            <a:r>
              <a:rPr lang="ru-RU" sz="1300" dirty="0">
                <a:solidFill>
                  <a:srgbClr val="FF0000"/>
                </a:solidFill>
              </a:rPr>
              <a:t>4, </a:t>
            </a:r>
            <a:r>
              <a:rPr lang="en-US" sz="1300" dirty="0" err="1">
                <a:solidFill>
                  <a:srgbClr val="FF0000"/>
                </a:solidFill>
              </a:rPr>
              <a:t>Ki</a:t>
            </a:r>
            <a:r>
              <a:rPr lang="ru-RU" sz="1300" dirty="0">
                <a:solidFill>
                  <a:srgbClr val="FF0000"/>
                </a:solidFill>
              </a:rPr>
              <a:t>62) установил наиболее выраженную экспрессию </a:t>
            </a:r>
            <a:r>
              <a:rPr lang="ru-RU" sz="1300" dirty="0" err="1">
                <a:solidFill>
                  <a:srgbClr val="FF0000"/>
                </a:solidFill>
              </a:rPr>
              <a:t>костимулирующего</a:t>
            </a:r>
            <a:r>
              <a:rPr lang="ru-RU" sz="1300" dirty="0">
                <a:solidFill>
                  <a:srgbClr val="FF0000"/>
                </a:solidFill>
              </a:rPr>
              <a:t> рецептора </a:t>
            </a:r>
            <a:r>
              <a:rPr lang="en-US" sz="1300" dirty="0">
                <a:solidFill>
                  <a:srgbClr val="FF0000"/>
                </a:solidFill>
              </a:rPr>
              <a:t>ICOS</a:t>
            </a:r>
            <a:r>
              <a:rPr lang="ru-RU" sz="1300" dirty="0">
                <a:solidFill>
                  <a:srgbClr val="FF0000"/>
                </a:solidFill>
              </a:rPr>
              <a:t>. Доминирующие популяции </a:t>
            </a:r>
            <a:r>
              <a:rPr lang="en-US" sz="1300" dirty="0" err="1">
                <a:solidFill>
                  <a:srgbClr val="FF0000"/>
                </a:solidFill>
              </a:rPr>
              <a:t>Treg</a:t>
            </a:r>
            <a:r>
              <a:rPr lang="en-US" sz="1300" dirty="0">
                <a:solidFill>
                  <a:srgbClr val="FF0000"/>
                </a:solidFill>
              </a:rPr>
              <a:t> </a:t>
            </a:r>
            <a:r>
              <a:rPr lang="ru-RU" sz="1300" dirty="0">
                <a:solidFill>
                  <a:srgbClr val="FF0000"/>
                </a:solidFill>
              </a:rPr>
              <a:t>клеток(</a:t>
            </a:r>
            <a:r>
              <a:rPr lang="en-US" sz="1300" dirty="0">
                <a:solidFill>
                  <a:srgbClr val="FF0000"/>
                </a:solidFill>
              </a:rPr>
              <a:t>CD</a:t>
            </a:r>
            <a:r>
              <a:rPr lang="ru-RU" sz="1300" dirty="0">
                <a:solidFill>
                  <a:srgbClr val="FF0000"/>
                </a:solidFill>
              </a:rPr>
              <a:t>4</a:t>
            </a:r>
            <a:r>
              <a:rPr lang="ru-RU" sz="1300" baseline="30000" dirty="0">
                <a:solidFill>
                  <a:srgbClr val="FF0000"/>
                </a:solidFill>
              </a:rPr>
              <a:t>+</a:t>
            </a:r>
            <a:r>
              <a:rPr lang="en-US" sz="1300" dirty="0">
                <a:solidFill>
                  <a:srgbClr val="FF0000"/>
                </a:solidFill>
              </a:rPr>
              <a:t>CD</a:t>
            </a:r>
            <a:r>
              <a:rPr lang="ru-RU" sz="1300" dirty="0">
                <a:solidFill>
                  <a:srgbClr val="FF0000"/>
                </a:solidFill>
              </a:rPr>
              <a:t>25</a:t>
            </a:r>
            <a:r>
              <a:rPr lang="en-US" sz="1300" baseline="30000" dirty="0">
                <a:solidFill>
                  <a:srgbClr val="FF0000"/>
                </a:solidFill>
              </a:rPr>
              <a:t>hi</a:t>
            </a:r>
            <a:r>
              <a:rPr lang="ru-RU" sz="1300" dirty="0">
                <a:solidFill>
                  <a:srgbClr val="FF0000"/>
                </a:solidFill>
              </a:rPr>
              <a:t> и </a:t>
            </a:r>
            <a:r>
              <a:rPr lang="en-US" sz="1300" dirty="0">
                <a:solidFill>
                  <a:srgbClr val="FF0000"/>
                </a:solidFill>
              </a:rPr>
              <a:t>CD</a:t>
            </a:r>
            <a:r>
              <a:rPr lang="ru-RU" sz="1300" dirty="0">
                <a:solidFill>
                  <a:srgbClr val="FF0000"/>
                </a:solidFill>
              </a:rPr>
              <a:t>4</a:t>
            </a:r>
            <a:r>
              <a:rPr lang="ru-RU" sz="1300" baseline="30000" dirty="0">
                <a:solidFill>
                  <a:srgbClr val="FF0000"/>
                </a:solidFill>
              </a:rPr>
              <a:t>+</a:t>
            </a:r>
            <a:r>
              <a:rPr lang="en-US" sz="1300" dirty="0">
                <a:solidFill>
                  <a:srgbClr val="FF0000"/>
                </a:solidFill>
              </a:rPr>
              <a:t>CD</a:t>
            </a:r>
            <a:r>
              <a:rPr lang="ru-RU" sz="1300" dirty="0">
                <a:solidFill>
                  <a:srgbClr val="FF0000"/>
                </a:solidFill>
              </a:rPr>
              <a:t>25</a:t>
            </a:r>
            <a:r>
              <a:rPr lang="ru-RU" sz="1300" baseline="30000" dirty="0">
                <a:solidFill>
                  <a:srgbClr val="FF0000"/>
                </a:solidFill>
              </a:rPr>
              <a:t>+</a:t>
            </a:r>
            <a:r>
              <a:rPr lang="en-US" sz="1300" dirty="0">
                <a:solidFill>
                  <a:srgbClr val="FF0000"/>
                </a:solidFill>
              </a:rPr>
              <a:t>CD</a:t>
            </a:r>
            <a:r>
              <a:rPr lang="ru-RU" sz="1300" dirty="0">
                <a:solidFill>
                  <a:srgbClr val="FF0000"/>
                </a:solidFill>
              </a:rPr>
              <a:t>127</a:t>
            </a:r>
            <a:r>
              <a:rPr lang="en-US" sz="1300" baseline="30000" dirty="0">
                <a:solidFill>
                  <a:srgbClr val="FF0000"/>
                </a:solidFill>
              </a:rPr>
              <a:t>lo</a:t>
            </a:r>
            <a:r>
              <a:rPr lang="ru-RU" sz="1300" baseline="30000" dirty="0">
                <a:solidFill>
                  <a:srgbClr val="FF0000"/>
                </a:solidFill>
              </a:rPr>
              <a:t>/-</a:t>
            </a:r>
            <a:r>
              <a:rPr lang="ru-RU" sz="1300" dirty="0">
                <a:solidFill>
                  <a:srgbClr val="FF0000"/>
                </a:solidFill>
              </a:rPr>
              <a:t>) отличались значительным повышением уровня экспрессии </a:t>
            </a:r>
            <a:r>
              <a:rPr lang="en-US" sz="1300" dirty="0">
                <a:solidFill>
                  <a:srgbClr val="FF0000"/>
                </a:solidFill>
              </a:rPr>
              <a:t>ICOS</a:t>
            </a:r>
            <a:r>
              <a:rPr lang="ru-RU" sz="1300" dirty="0">
                <a:solidFill>
                  <a:srgbClr val="FF0000"/>
                </a:solidFill>
              </a:rPr>
              <a:t>, в то время как Т хелперы (CD4</a:t>
            </a:r>
            <a:r>
              <a:rPr lang="ru-RU" sz="1300" baseline="30000" dirty="0">
                <a:solidFill>
                  <a:srgbClr val="FF0000"/>
                </a:solidFill>
              </a:rPr>
              <a:t>+</a:t>
            </a:r>
            <a:r>
              <a:rPr lang="ru-RU" sz="1300" dirty="0">
                <a:solidFill>
                  <a:srgbClr val="FF0000"/>
                </a:solidFill>
              </a:rPr>
              <a:t>CD25</a:t>
            </a:r>
            <a:r>
              <a:rPr lang="ru-RU" sz="1300" baseline="30000" dirty="0">
                <a:solidFill>
                  <a:srgbClr val="FF0000"/>
                </a:solidFill>
              </a:rPr>
              <a:t>+</a:t>
            </a:r>
            <a:r>
              <a:rPr lang="ru-RU" sz="1300" dirty="0">
                <a:solidFill>
                  <a:srgbClr val="FF0000"/>
                </a:solidFill>
              </a:rPr>
              <a:t>) не отличались по уровню экспрессии </a:t>
            </a:r>
            <a:r>
              <a:rPr lang="en-US" sz="1300" dirty="0" smtClean="0">
                <a:solidFill>
                  <a:srgbClr val="FF0000"/>
                </a:solidFill>
              </a:rPr>
              <a:t>ICOS</a:t>
            </a:r>
            <a:r>
              <a:rPr lang="ru-RU" sz="1300" dirty="0" smtClean="0">
                <a:solidFill>
                  <a:srgbClr val="FF0000"/>
                </a:solidFill>
              </a:rPr>
              <a:t> от </a:t>
            </a:r>
            <a:r>
              <a:rPr lang="ru-RU" sz="1300" dirty="0">
                <a:solidFill>
                  <a:srgbClr val="FF0000"/>
                </a:solidFill>
              </a:rPr>
              <a:t>контроля.</a:t>
            </a:r>
            <a:r>
              <a:rPr lang="ru-RU" sz="1300" dirty="0"/>
              <a:t> Полученные данные представляют интерес при оценке иммунной </a:t>
            </a:r>
            <a:r>
              <a:rPr lang="ru-RU" sz="1300" dirty="0" err="1"/>
              <a:t>супрессии</a:t>
            </a:r>
            <a:r>
              <a:rPr lang="ru-RU" sz="1300" dirty="0"/>
              <a:t>, вызываемой регуляторными Т-лимфоцитами при иммунных патологиях, а также при использовании </a:t>
            </a:r>
            <a:r>
              <a:rPr lang="en-US" sz="1300" dirty="0"/>
              <a:t>ICOS </a:t>
            </a:r>
            <a:r>
              <a:rPr lang="ru-RU" sz="1300" dirty="0"/>
              <a:t>как маркерной молекулы усиления пролиферативной активности </a:t>
            </a:r>
            <a:r>
              <a:rPr lang="ru-RU" sz="1300" dirty="0" smtClean="0"/>
              <a:t>клеток.</a:t>
            </a:r>
            <a:endParaRPr lang="ru-RU" altLang="ru-RU" sz="1300" b="1" dirty="0">
              <a:solidFill>
                <a:srgbClr val="FF0000"/>
              </a:solidFill>
            </a:endParaRPr>
          </a:p>
        </p:txBody>
      </p:sp>
      <p:sp>
        <p:nvSpPr>
          <p:cNvPr id="17101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459538"/>
            <a:ext cx="428625" cy="39846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6FD999AF-65FB-487B-8F6E-C0928582B8BC}" type="slidenum">
              <a:rPr lang="en-US" altLang="ru-RU" sz="1400" smtClean="0"/>
              <a:pPr/>
              <a:t>20</a:t>
            </a:fld>
            <a:endParaRPr lang="en-US" altLang="ru-RU" sz="1400" smtClean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2844" y="428604"/>
            <a:ext cx="8786813" cy="171451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71018" name="Picture 3" descr="C:\Documents and Settings\biow304\Рабочий стол\pics\для презентации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357430"/>
            <a:ext cx="172243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285992"/>
            <a:ext cx="4315195" cy="307183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3" name="Рисунок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2786058"/>
            <a:ext cx="1928826" cy="298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142844" y="5929330"/>
            <a:ext cx="550072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Жулай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Олейник 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.,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Шибаев 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Семакова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Олейник В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Анализ прогностической значимости экспрессии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эктонуклеотидазы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CD39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периферическими Treg-клетками у больных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колоректальным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раком. //Вестник УМАН. 2020. № 3-4.  РИНЦ.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1017" name="Прямоугольник 10"/>
          <p:cNvSpPr>
            <a:spLocks noChangeArrowheads="1"/>
          </p:cNvSpPr>
          <p:nvPr/>
        </p:nvSpPr>
        <p:spPr bwMode="auto">
          <a:xfrm>
            <a:off x="285720" y="5429264"/>
            <a:ext cx="4429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1200" b="1" dirty="0" smtClean="0"/>
              <a:t>Уровень экспрессии молекулы ICOS периферическими лимфоцитами при </a:t>
            </a:r>
            <a:r>
              <a:rPr lang="ru-RU" altLang="ru-RU" sz="1200" b="1" dirty="0" err="1" smtClean="0"/>
              <a:t>колоректальном</a:t>
            </a:r>
            <a:r>
              <a:rPr lang="ru-RU" altLang="ru-RU" sz="1200" b="1" dirty="0" smtClean="0"/>
              <a:t> раке</a:t>
            </a: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357158" y="0"/>
            <a:ext cx="878684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п. 54 – Почвы как компонент биосферы (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формирование,  эволюция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, экологические функции)</a:t>
            </a:r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4806950" y="6550025"/>
            <a:ext cx="433705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300" b="1" i="1" kern="0" dirty="0">
                <a:solidFill>
                  <a:schemeClr val="accent1">
                    <a:lumMod val="50000"/>
                  </a:schemeClr>
                </a:solidFill>
              </a:rPr>
              <a:t>Лаборатория  экологии и географии почв</a:t>
            </a:r>
          </a:p>
        </p:txBody>
      </p:sp>
      <p:sp>
        <p:nvSpPr>
          <p:cNvPr id="16691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643938" y="6429375"/>
            <a:ext cx="500062" cy="2857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24AC02DC-D00C-4630-B977-F8EB9EDD02BC}" type="slidenum">
              <a:rPr lang="en-US" altLang="ru-RU" sz="1400" smtClean="0"/>
              <a:pPr/>
              <a:t>21</a:t>
            </a:fld>
            <a:endParaRPr lang="en-US" altLang="ru-RU" sz="1400" smtClean="0"/>
          </a:p>
        </p:txBody>
      </p:sp>
      <p:sp>
        <p:nvSpPr>
          <p:cNvPr id="166918" name="Прямоугольник 6"/>
          <p:cNvSpPr>
            <a:spLocks noChangeArrowheads="1"/>
          </p:cNvSpPr>
          <p:nvPr/>
        </p:nvSpPr>
        <p:spPr bwMode="auto">
          <a:xfrm>
            <a:off x="5214942" y="571480"/>
            <a:ext cx="364330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rgbClr val="FF0000"/>
                </a:solidFill>
              </a:rPr>
              <a:t>Внесение </a:t>
            </a:r>
            <a:r>
              <a:rPr lang="ru-RU" sz="1300" dirty="0" err="1">
                <a:solidFill>
                  <a:srgbClr val="FF0000"/>
                </a:solidFill>
              </a:rPr>
              <a:t>биоугля</a:t>
            </a:r>
            <a:r>
              <a:rPr lang="ru-RU" sz="1300" dirty="0">
                <a:solidFill>
                  <a:srgbClr val="FF0000"/>
                </a:solidFill>
              </a:rPr>
              <a:t> в количестве 15 т/га в сильноокультуренную дерново-подзолистую супесчаную почву (</a:t>
            </a:r>
            <a:r>
              <a:rPr lang="ru-RU" sz="1300" dirty="0" err="1">
                <a:solidFill>
                  <a:srgbClr val="FF0000"/>
                </a:solidFill>
              </a:rPr>
              <a:t>агрозем</a:t>
            </a:r>
            <a:r>
              <a:rPr lang="ru-RU" sz="1300" dirty="0">
                <a:solidFill>
                  <a:srgbClr val="FF0000"/>
                </a:solidFill>
              </a:rPr>
              <a:t> </a:t>
            </a:r>
            <a:r>
              <a:rPr lang="ru-RU" sz="1300" dirty="0" err="1">
                <a:solidFill>
                  <a:srgbClr val="FF0000"/>
                </a:solidFill>
              </a:rPr>
              <a:t>альфегумусовый</a:t>
            </a:r>
            <a:r>
              <a:rPr lang="ru-RU" sz="1300" dirty="0">
                <a:solidFill>
                  <a:srgbClr val="FF0000"/>
                </a:solidFill>
              </a:rPr>
              <a:t> иллювиально-железистый) снижает уровень кислотности почвы, увеличивает содержание подвижных фосфора и калия, а также органического углерода. </a:t>
            </a:r>
            <a:r>
              <a:rPr lang="ru-RU" sz="1300" dirty="0"/>
              <a:t>Для данных показателей характерен расходящийся линейный тренд, демонстрирующий значительный эффект последействия внесения </a:t>
            </a:r>
            <a:r>
              <a:rPr lang="ru-RU" sz="1300" dirty="0" err="1"/>
              <a:t>биоугля</a:t>
            </a:r>
            <a:r>
              <a:rPr lang="ru-RU" sz="1300" dirty="0"/>
              <a:t> на второй год исследований. </a:t>
            </a:r>
            <a:r>
              <a:rPr lang="ru-RU" sz="1300" dirty="0">
                <a:solidFill>
                  <a:srgbClr val="FF0000"/>
                </a:solidFill>
              </a:rPr>
              <a:t>Применение </a:t>
            </a:r>
            <a:r>
              <a:rPr lang="ru-RU" sz="1300" dirty="0" err="1">
                <a:solidFill>
                  <a:srgbClr val="FF0000"/>
                </a:solidFill>
              </a:rPr>
              <a:t>биоугля</a:t>
            </a:r>
            <a:r>
              <a:rPr lang="ru-RU" sz="1300" dirty="0">
                <a:solidFill>
                  <a:srgbClr val="FF0000"/>
                </a:solidFill>
              </a:rPr>
              <a:t> в качестве </a:t>
            </a:r>
            <a:r>
              <a:rPr lang="ru-RU" sz="1300" dirty="0" err="1">
                <a:solidFill>
                  <a:srgbClr val="FF0000"/>
                </a:solidFill>
              </a:rPr>
              <a:t>мелиоранта</a:t>
            </a:r>
            <a:r>
              <a:rPr lang="ru-RU" sz="1300" dirty="0">
                <a:solidFill>
                  <a:srgbClr val="FF0000"/>
                </a:solidFill>
              </a:rPr>
              <a:t> способствует иммобилизации почвенного азота, в частности повышению уровней содержания нитратного и аммонийного азота, особенно при повышенной температуре воздуха, когда усиливается микробиологическая активность, нитрифицирующая и </a:t>
            </a:r>
            <a:r>
              <a:rPr lang="ru-RU" sz="1300" dirty="0" err="1">
                <a:solidFill>
                  <a:srgbClr val="FF0000"/>
                </a:solidFill>
              </a:rPr>
              <a:t>аммонифицирующая</a:t>
            </a:r>
            <a:r>
              <a:rPr lang="ru-RU" sz="1300" dirty="0">
                <a:solidFill>
                  <a:srgbClr val="FF0000"/>
                </a:solidFill>
              </a:rPr>
              <a:t> способность почвы</a:t>
            </a:r>
            <a:r>
              <a:rPr lang="ru-RU" sz="1300" dirty="0"/>
              <a:t>, при этом наблюдается достоверный рост соотношения углерод/азот до 20 единиц и </a:t>
            </a:r>
            <a:r>
              <a:rPr lang="ru-RU" sz="1300" dirty="0" smtClean="0"/>
              <a:t>выше.</a:t>
            </a:r>
            <a:endParaRPr lang="ru-RU" altLang="ru-RU" sz="13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2066" y="428604"/>
            <a:ext cx="3929058" cy="5143536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ru-RU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" name="Рисунок 2" descr="C:\Users\bio417a\Desktop\Биочар\Полевой опыт Виданы 2018-19\Рис.2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4544234" cy="523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14282" y="5786454"/>
            <a:ext cx="4500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1200" dirty="0" smtClean="0"/>
              <a:t>Динамика </a:t>
            </a:r>
            <a:r>
              <a:rPr lang="ru-RU" sz="1200" dirty="0"/>
              <a:t>содержания азота и углерода на </a:t>
            </a:r>
            <a:r>
              <a:rPr lang="ru-RU" sz="1200" dirty="0" err="1"/>
              <a:t>агроземе</a:t>
            </a:r>
            <a:r>
              <a:rPr lang="ru-RU" sz="1200" dirty="0"/>
              <a:t> </a:t>
            </a:r>
            <a:r>
              <a:rPr lang="ru-RU" sz="1200" dirty="0" err="1"/>
              <a:t>альфегумусовом</a:t>
            </a:r>
            <a:r>
              <a:rPr lang="ru-RU" sz="1200" dirty="0"/>
              <a:t> иллювиально-железистом при внесении </a:t>
            </a:r>
            <a:r>
              <a:rPr lang="ru-RU" sz="1200" dirty="0" err="1"/>
              <a:t>биоугля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00000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3205</Words>
  <Application>Microsoft Office PowerPoint</Application>
  <PresentationFormat>Экран (4:3)</PresentationFormat>
  <Paragraphs>288</Paragraphs>
  <Slides>21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Ppt0000000</vt:lpstr>
      <vt:lpstr>Тема Office</vt:lpstr>
      <vt:lpstr>2_Тема Office</vt:lpstr>
      <vt:lpstr>3_Тема Office</vt:lpstr>
      <vt:lpstr>5_Тема Office</vt:lpstr>
      <vt:lpstr>6_Тема Office</vt:lpstr>
      <vt:lpstr>7_Тема Office</vt:lpstr>
      <vt:lpstr>8_Тема Office</vt:lpstr>
      <vt:lpstr>Лист Microsoft Office Excel 97-2003</vt:lpstr>
      <vt:lpstr>SmartDraw</vt:lpstr>
      <vt:lpstr>РЕЗУЛЬТАТЫ  ФУНДАМЕНТАЛЬНЫХ НАУЧНЫХ ИССЛЕДОВАНИЙ ИБ КарНЦ РАН,  полученные в 2020 году</vt:lpstr>
      <vt:lpstr>Результаты исследований, проводимых в рамках Программы ФНИ государственных академий наук на 2013-2020 гг.  по 7 направлениям: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/>
  <cp:revision>366</cp:revision>
  <dcterms:modified xsi:type="dcterms:W3CDTF">2022-03-05T08:17:00Z</dcterms:modified>
</cp:coreProperties>
</file>