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0BFE-DC54-4372-951D-54E9147D7410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181-FFA0-460F-A70B-1D21838F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0BFE-DC54-4372-951D-54E9147D7410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181-FFA0-460F-A70B-1D21838F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0BFE-DC54-4372-951D-54E9147D7410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181-FFA0-460F-A70B-1D21838F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0BFE-DC54-4372-951D-54E9147D7410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181-FFA0-460F-A70B-1D21838F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0BFE-DC54-4372-951D-54E9147D7410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181-FFA0-460F-A70B-1D21838F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0BFE-DC54-4372-951D-54E9147D7410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181-FFA0-460F-A70B-1D21838F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0BFE-DC54-4372-951D-54E9147D7410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181-FFA0-460F-A70B-1D21838F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0BFE-DC54-4372-951D-54E9147D7410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181-FFA0-460F-A70B-1D21838F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0BFE-DC54-4372-951D-54E9147D7410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181-FFA0-460F-A70B-1D21838F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0BFE-DC54-4372-951D-54E9147D7410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181-FFA0-460F-A70B-1D21838F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0BFE-DC54-4372-951D-54E9147D7410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00181-FFA0-460F-A70B-1D21838F69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00BFE-DC54-4372-951D-54E9147D7410}" type="datetimeFigureOut">
              <a:rPr lang="ru-RU" smtClean="0"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0181-FFA0-460F-A70B-1D21838F69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 descr="6d454f9dcbe19399b4e69ce79e84575e"/>
          <p:cNvPicPr>
            <a:picLocks noChangeAspect="1" noChangeArrowheads="1"/>
          </p:cNvPicPr>
          <p:nvPr/>
        </p:nvPicPr>
        <p:blipFill>
          <a:blip r:embed="rId2">
            <a:lum bright="30000" contrast="-60000"/>
          </a:blip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8" name="Rectangle 2"/>
          <p:cNvSpPr>
            <a:spLocks noGrp="1"/>
          </p:cNvSpPr>
          <p:nvPr>
            <p:ph type="title"/>
          </p:nvPr>
        </p:nvSpPr>
        <p:spPr>
          <a:xfrm>
            <a:off x="1000100" y="1428736"/>
            <a:ext cx="7604150" cy="300038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Научные результаты прикладного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характера </a:t>
            </a:r>
            <a:b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ИБ </a:t>
            </a:r>
            <a:r>
              <a:rPr lang="ru-RU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КарНЦ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РАН, </a:t>
            </a:r>
            <a:b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полученные в 2019 году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4 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096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501063" y="6357938"/>
            <a:ext cx="471487" cy="398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A775DAED-28D0-48F9-BF6C-5436B7A8F8BA}" type="slidenum">
              <a:rPr lang="en-US" altLang="ru-RU" sz="1400" smtClean="0"/>
              <a:pPr/>
              <a:t>1</a:t>
            </a:fld>
            <a:endParaRPr lang="en-US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286500"/>
            <a:ext cx="428625" cy="3984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6AF9C4E-217B-4354-AA7C-07BD00E8BD6E}" type="slidenum">
              <a:rPr lang="en-US" altLang="ru-RU" sz="1400" smtClean="0"/>
              <a:pPr/>
              <a:t>2</a:t>
            </a:fld>
            <a:endParaRPr lang="en-US" altLang="ru-RU" sz="1400" smtClean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14313" y="142875"/>
            <a:ext cx="87868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Результаты научных исследований, реализованные в практике – 1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750" y="642938"/>
            <a:ext cx="828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just"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Подготовлена информация по состоянию объектов растительного и животного мира и передана Министерству природных ресурсов и экологии РК для издания Государственного доклада о состоянии окружающей среды Республики Карелия.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00500" y="5357813"/>
            <a:ext cx="4429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Лаборатории зоологии, 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болотных экосистем, </a:t>
            </a:r>
          </a:p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паразитологии животных и растений</a:t>
            </a:r>
          </a:p>
        </p:txBody>
      </p:sp>
      <p:sp>
        <p:nvSpPr>
          <p:cNvPr id="41990" name="Прямоугольник 8"/>
          <p:cNvSpPr>
            <a:spLocks noChangeArrowheads="1"/>
          </p:cNvSpPr>
          <p:nvPr/>
        </p:nvSpPr>
        <p:spPr bwMode="auto">
          <a:xfrm>
            <a:off x="3929063" y="2143125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r>
              <a:rPr lang="ru-RU" altLang="ru-RU">
                <a:solidFill>
                  <a:srgbClr val="0D0D0D"/>
                </a:solidFill>
                <a:latin typeface="Calibri" pitchFamily="34" charset="0"/>
              </a:rPr>
              <a:t>раздел 1.8. Мир растений, грибов и животных: состояние, использование и охрана;</a:t>
            </a:r>
          </a:p>
          <a:p>
            <a:pPr indent="450850" algn="just"/>
            <a:r>
              <a:rPr lang="ru-RU" altLang="ru-RU">
                <a:solidFill>
                  <a:srgbClr val="0D0D0D"/>
                </a:solidFill>
                <a:latin typeface="Calibri" pitchFamily="34" charset="0"/>
              </a:rPr>
              <a:t>раздел 2.3. Природно-очаговые и зооантропонозные инфекции </a:t>
            </a:r>
          </a:p>
          <a:p>
            <a:pPr indent="450850" algn="just"/>
            <a:endParaRPr lang="ru-RU" altLang="ru-RU">
              <a:solidFill>
                <a:srgbClr val="0D0D0D"/>
              </a:solidFill>
              <a:latin typeface="Calibri" pitchFamily="34" charset="0"/>
            </a:endParaRPr>
          </a:p>
          <a:p>
            <a:pPr indent="450850" algn="just"/>
            <a:r>
              <a:rPr lang="ru-RU" altLang="ru-RU">
                <a:solidFill>
                  <a:srgbClr val="0D0D0D"/>
                </a:solidFill>
                <a:latin typeface="Calibri" pitchFamily="34" charset="0"/>
              </a:rPr>
              <a:t>Соредактор издания – д.б.н. О.Л. Кузнецов.</a:t>
            </a:r>
          </a:p>
        </p:txBody>
      </p:sp>
      <p:pic>
        <p:nvPicPr>
          <p:cNvPr id="4199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975" y="2143125"/>
            <a:ext cx="3224213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571875" y="6550025"/>
            <a:ext cx="557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ru-RU" sz="1400" b="1" i="1" kern="0" dirty="0">
                <a:solidFill>
                  <a:schemeClr val="accent1">
                    <a:lumMod val="50000"/>
                  </a:schemeClr>
                </a:solidFill>
              </a:rPr>
              <a:t>Лаборатория экологии рыб и водных беспозвоночных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14313" y="0"/>
            <a:ext cx="85010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9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Результаты научных исследований, готовые к практическому использованию – 3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4357688" y="6572250"/>
            <a:ext cx="4392612" cy="0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286500"/>
            <a:ext cx="500062" cy="3984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91741CC-4BE5-4B3E-829C-EABFF62B2761}" type="slidenum">
              <a:rPr lang="en-US" altLang="ru-RU" sz="1400" smtClean="0"/>
              <a:pPr/>
              <a:t>3</a:t>
            </a:fld>
            <a:endParaRPr lang="en-US" altLang="ru-RU" sz="1400" smtClean="0"/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285750" y="857250"/>
            <a:ext cx="8358188" cy="38735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FontTx/>
              <a:buNone/>
              <a:defRPr/>
            </a:pPr>
            <a:r>
              <a:rPr lang="ru-RU" sz="16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рамках работ по искусственному воспроизводству лососевых рыб в естественных условиях с использованием устройств (гнёзд-инкубаторов) разработана методика гидравлических расчетов, позволяющая определить оптимальные гидравлические режимы в проточной части и оптимальную конструкцию гнезда-инкубатора с выносным водозаборным устройством для икры лососевых рыб. </a:t>
            </a:r>
            <a:r>
              <a:rPr lang="ru-RU" sz="16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Конструкция гнезда-инкубатора имеет модификации и пригодна для короткоцикловой (в марте) и </a:t>
            </a:r>
            <a:r>
              <a:rPr lang="ru-RU" sz="1600" kern="12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длинноцикловой</a:t>
            </a:r>
            <a:r>
              <a:rPr lang="ru-RU" sz="16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(в октябре) технологий установки на пороговые участки рек. </a:t>
            </a:r>
            <a:r>
              <a:rPr lang="ru-RU" sz="1600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Проведенные исследования на реках Республики Карелия показали эффективность выклева и развития жизнестойких личинок, которая в данном устройстве достигла 96%. </a:t>
            </a:r>
            <a:r>
              <a:rPr lang="ru-RU" sz="16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Работы позволяют сохранить внутривидовое </a:t>
            </a:r>
            <a:r>
              <a:rPr lang="ru-RU" sz="1600" kern="12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биоразнообразие</a:t>
            </a:r>
            <a:r>
              <a:rPr lang="ru-RU" sz="16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осуществить интенсивное восстановление численности популяций и ожидать ежегодно увеличивающийся возврат на нерест производителей лососёвых рыб (ИБ </a:t>
            </a:r>
            <a:r>
              <a:rPr lang="ru-RU" sz="1600" kern="1200" dirty="0" err="1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КарНЦ</a:t>
            </a:r>
            <a:r>
              <a:rPr lang="ru-RU" sz="1600" kern="12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РАН, патент на изобретение № 2685395 «Устройство для искусственного воспроизводства лососевых рыб в условиях речного потока», 17.04. 2019 г.. Авторы: …, Веселов А.Е., Ефремов Д.А., Ручьев М.А., …)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5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572000"/>
            <a:ext cx="300037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500563"/>
            <a:ext cx="30003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F:\Лекция\Kutenkov\Тип_Питания_Б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4325" y="1266825"/>
            <a:ext cx="37496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1"/>
          <p:cNvSpPr>
            <a:spLocks noChangeArrowheads="1"/>
          </p:cNvSpPr>
          <p:nvPr/>
        </p:nvSpPr>
        <p:spPr bwMode="auto">
          <a:xfrm>
            <a:off x="0" y="0"/>
            <a:ext cx="8715375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/>
              <a:t>Геоинформационная система торфяно-болотного фонда Карелии</a:t>
            </a:r>
          </a:p>
          <a:p>
            <a:pPr algn="r" eaLnBrk="0" hangingPunct="0"/>
            <a:r>
              <a:rPr lang="ru-RU"/>
              <a:t>База данных, а</a:t>
            </a:r>
            <a:r>
              <a:rPr lang="ru-RU">
                <a:cs typeface="Times New Roman" pitchFamily="18" charset="0"/>
              </a:rPr>
              <a:t>втор: Токарев Павел Никандрович</a:t>
            </a:r>
            <a:endParaRPr lang="ru-RU"/>
          </a:p>
          <a:p>
            <a:pPr algn="r" eaLnBrk="0" hangingPunct="0"/>
            <a:r>
              <a:rPr lang="ru-RU">
                <a:cs typeface="Times New Roman" pitchFamily="18" charset="0"/>
              </a:rPr>
              <a:t>Св-во № 2019620812 от 22.05.2019 г. Реестра баз данных РОСПАТЕНТА</a:t>
            </a:r>
          </a:p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sz="1700">
                <a:cs typeface="Times New Roman" pitchFamily="18" charset="0"/>
              </a:rPr>
              <a:t>результат многолетнего труда по оцифровке </a:t>
            </a:r>
          </a:p>
          <a:p>
            <a:pPr eaLnBrk="0" hangingPunct="0"/>
            <a:r>
              <a:rPr lang="ru-RU" sz="1700">
                <a:cs typeface="Times New Roman" pitchFamily="18" charset="0"/>
              </a:rPr>
              <a:t>и приведению в единую систему данных карт</a:t>
            </a:r>
            <a:r>
              <a:rPr lang="en-US" sz="1700">
                <a:cs typeface="Times New Roman" pitchFamily="18" charset="0"/>
              </a:rPr>
              <a:t>:</a:t>
            </a:r>
            <a:endParaRPr lang="ru-RU" sz="1700"/>
          </a:p>
          <a:p>
            <a:pPr eaLnBrk="0" hangingPunct="0">
              <a:buFont typeface="Arial" pitchFamily="34" charset="0"/>
              <a:buChar char="•"/>
            </a:pPr>
            <a:r>
              <a:rPr lang="ru-RU" sz="1700">
                <a:cs typeface="Times New Roman" pitchFamily="18" charset="0"/>
              </a:rPr>
              <a:t>справочника Торфяной фонд</a:t>
            </a:r>
            <a:r>
              <a:rPr lang="ru-RU" sz="1700">
                <a:solidFill>
                  <a:srgbClr val="000000"/>
                </a:solidFill>
                <a:cs typeface="Times New Roman" pitchFamily="18" charset="0"/>
              </a:rPr>
              <a:t>…(</a:t>
            </a:r>
            <a:r>
              <a:rPr lang="ru-RU" sz="1700">
                <a:cs typeface="Times New Roman" pitchFamily="18" charset="0"/>
              </a:rPr>
              <a:t>1957)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700">
                <a:cs typeface="Times New Roman" pitchFamily="18" charset="0"/>
              </a:rPr>
              <a:t>справочника Торфяные месторождения… (1979)</a:t>
            </a:r>
            <a:endParaRPr lang="ru-RU" sz="1700"/>
          </a:p>
          <a:p>
            <a:pPr eaLnBrk="0" hangingPunct="0">
              <a:buFont typeface="Arial" pitchFamily="34" charset="0"/>
              <a:buChar char="•"/>
            </a:pPr>
            <a:r>
              <a:rPr lang="ru-RU" sz="1700"/>
              <a:t>топографических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700">
                <a:cs typeface="Times New Roman" pitchFamily="18" charset="0"/>
              </a:rPr>
              <a:t>ландшафтно-геоботанических (</a:t>
            </a:r>
            <a:r>
              <a:rPr lang="en-US" sz="1700">
                <a:cs typeface="Times New Roman" pitchFamily="18" charset="0"/>
              </a:rPr>
              <a:t>&gt;1000 </a:t>
            </a:r>
            <a:r>
              <a:rPr lang="ru-RU" sz="1700">
                <a:cs typeface="Times New Roman" pitchFamily="18" charset="0"/>
              </a:rPr>
              <a:t>листов)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700"/>
              <a:t>аэро- и космической съемки</a:t>
            </a:r>
          </a:p>
          <a:p>
            <a:pPr eaLnBrk="0" hangingPunct="0"/>
            <a:endParaRPr lang="ru-RU" sz="1700">
              <a:cs typeface="Times New Roman" pitchFamily="18" charset="0"/>
            </a:endParaRPr>
          </a:p>
          <a:p>
            <a:pPr eaLnBrk="0" hangingPunct="0"/>
            <a:r>
              <a:rPr lang="ru-RU" sz="1700">
                <a:cs typeface="Times New Roman" pitchFamily="18" charset="0"/>
              </a:rPr>
              <a:t>содержит сведения о</a:t>
            </a:r>
            <a:r>
              <a:rPr lang="en-US" sz="1700">
                <a:cs typeface="Times New Roman" pitchFamily="18" charset="0"/>
              </a:rPr>
              <a:t>:</a:t>
            </a:r>
            <a:endParaRPr lang="ru-RU" sz="1700">
              <a:cs typeface="Times New Roman" pitchFamily="18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1700">
                <a:cs typeface="Times New Roman" pitchFamily="18" charset="0"/>
              </a:rPr>
              <a:t>географическом местоположении,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700">
                <a:cs typeface="Times New Roman" pitchFamily="18" charset="0"/>
              </a:rPr>
              <a:t>площади,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700">
                <a:cs typeface="Times New Roman" pitchFamily="18" charset="0"/>
              </a:rPr>
              <a:t>типе торфяной залежи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1700">
                <a:cs typeface="Times New Roman" pitchFamily="18" charset="0"/>
              </a:rPr>
              <a:t>типе болота</a:t>
            </a:r>
          </a:p>
          <a:p>
            <a:pPr eaLnBrk="0" hangingPunct="0"/>
            <a:r>
              <a:rPr lang="ru-RU" sz="1700">
                <a:cs typeface="Times New Roman" pitchFamily="18" charset="0"/>
              </a:rPr>
              <a:t>и другую информацию о болотах Карелии.</a:t>
            </a:r>
            <a:endParaRPr lang="ru-RU" sz="1700"/>
          </a:p>
          <a:p>
            <a:pPr eaLnBrk="0" hangingPunct="0"/>
            <a:endParaRPr lang="ru-RU" sz="1700">
              <a:cs typeface="Times New Roman" pitchFamily="18" charset="0"/>
            </a:endParaRPr>
          </a:p>
          <a:p>
            <a:pPr eaLnBrk="0" hangingPunct="0"/>
            <a:r>
              <a:rPr lang="ru-RU" sz="1700">
                <a:cs typeface="Times New Roman" pitchFamily="18" charset="0"/>
              </a:rPr>
              <a:t>Внедрена и используется в ходе выполнения тем </a:t>
            </a:r>
          </a:p>
          <a:p>
            <a:pPr eaLnBrk="0" hangingPunct="0"/>
            <a:r>
              <a:rPr lang="ru-RU" sz="1700">
                <a:cs typeface="Times New Roman" pitchFamily="18" charset="0"/>
              </a:rPr>
              <a:t>НИР в лаб. болотных экосистем ИБ КарНЦ РАН</a:t>
            </a:r>
            <a:endParaRPr lang="ru-RU" sz="1700"/>
          </a:p>
          <a:p>
            <a:pPr eaLnBrk="0" hangingPunct="0"/>
            <a:endParaRPr lang="ru-RU" sz="1700">
              <a:cs typeface="Times New Roman" pitchFamily="18" charset="0"/>
            </a:endParaRPr>
          </a:p>
          <a:p>
            <a:pPr eaLnBrk="0" hangingPunct="0"/>
            <a:endParaRPr lang="ru-RU" sz="1700">
              <a:cs typeface="Times New Roman" pitchFamily="18" charset="0"/>
            </a:endParaRPr>
          </a:p>
          <a:p>
            <a:pPr eaLnBrk="0" hangingPunct="0"/>
            <a:r>
              <a:rPr lang="ru-RU" sz="1700">
                <a:solidFill>
                  <a:srgbClr val="FF0000"/>
                </a:solidFill>
                <a:cs typeface="Times New Roman" pitchFamily="18" charset="0"/>
              </a:rPr>
              <a:t>Позволяет оперативно получать данные о заболоченности, типах болот, урожайности ягод, торфяных ресурсах различных участков Карелии</a:t>
            </a:r>
            <a:endParaRPr lang="ru-RU" sz="1700">
              <a:solidFill>
                <a:srgbClr val="FF0000"/>
              </a:solidFill>
            </a:endParaRPr>
          </a:p>
        </p:txBody>
      </p:sp>
      <p:pic>
        <p:nvPicPr>
          <p:cNvPr id="1027" name="Picture 3" descr="F:\Лекция\Kutenkov\рис1-БАЗА_ДАННЫХ20196208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928688"/>
            <a:ext cx="1006475" cy="150018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403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59538"/>
            <a:ext cx="500062" cy="398462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66B99F59-FDCB-420C-A254-34C721B798C9}" type="slidenum">
              <a:rPr lang="en-US" altLang="ru-RU" sz="1400" smtClean="0"/>
              <a:pPr/>
              <a:t>4</a:t>
            </a:fld>
            <a:endParaRPr lang="en-US" altLang="ru-RU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357188" y="357188"/>
            <a:ext cx="84963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700" b="1">
                <a:solidFill>
                  <a:srgbClr val="003300"/>
                </a:solidFill>
                <a:cs typeface="Tahoma" pitchFamily="34" charset="0"/>
              </a:rPr>
              <a:t>Сравнительная оценка эффективности ДРОП-воздействий и «периодической засухи» в качестве агроприемов управления ростом растений, альтернативных применению ретардантов </a:t>
            </a:r>
          </a:p>
          <a:p>
            <a:pPr algn="just"/>
            <a:r>
              <a:rPr lang="ru-RU" sz="1600">
                <a:latin typeface="Tahoma" pitchFamily="34" charset="0"/>
                <a:cs typeface="Tahoma" pitchFamily="34" charset="0"/>
              </a:rPr>
              <a:t>   </a:t>
            </a:r>
          </a:p>
          <a:p>
            <a:pPr algn="just"/>
            <a:r>
              <a:rPr lang="ru-RU" sz="1500"/>
              <a:t>Установлено, что </a:t>
            </a:r>
            <a:r>
              <a:rPr lang="ru-RU" sz="1500">
                <a:solidFill>
                  <a:srgbClr val="FF0000"/>
                </a:solidFill>
              </a:rPr>
              <a:t>ДРОП-воздействия </a:t>
            </a:r>
            <a:r>
              <a:rPr lang="ru-RU" sz="1500"/>
              <a:t>(ежесуточные кратковременные понижения температуры) </a:t>
            </a:r>
            <a:r>
              <a:rPr lang="ru-RU" sz="1500">
                <a:solidFill>
                  <a:srgbClr val="FF0000"/>
                </a:solidFill>
              </a:rPr>
              <a:t>более эффективны, </a:t>
            </a:r>
            <a:r>
              <a:rPr lang="ru-RU" sz="1500"/>
              <a:t>чем «периодическая засуха» (создаваемая искусственно) </a:t>
            </a:r>
            <a:r>
              <a:rPr lang="ru-RU" sz="1500">
                <a:solidFill>
                  <a:srgbClr val="FF0000"/>
                </a:solidFill>
              </a:rPr>
              <a:t>для управления ростом и получения более компактных растений в качестве альтернативы использованию ретардантов. </a:t>
            </a:r>
            <a:r>
              <a:rPr lang="ru-RU" sz="1500"/>
              <a:t>Сочетание ДРОП-воздействий с «периодической засухой» также позволяет получать </a:t>
            </a:r>
            <a:r>
              <a:rPr lang="ru-RU" sz="1500">
                <a:solidFill>
                  <a:srgbClr val="FF0000"/>
                </a:solidFill>
              </a:rPr>
              <a:t>более компактные растения, </a:t>
            </a:r>
            <a:r>
              <a:rPr lang="ru-RU" sz="1500"/>
              <a:t>причем в этом случае  </a:t>
            </a:r>
            <a:r>
              <a:rPr lang="ru-RU" sz="1500">
                <a:solidFill>
                  <a:srgbClr val="FF0000"/>
                </a:solidFill>
              </a:rPr>
              <a:t>повышается их устойчивость к водному стрессу, индуцированному низкой температурой.   </a:t>
            </a:r>
          </a:p>
          <a:p>
            <a:pPr algn="just"/>
            <a:endParaRPr lang="ru-RU" sz="160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3779838" y="3644900"/>
            <a:ext cx="1587" cy="25209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71938" y="6550025"/>
            <a:ext cx="4922837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400" b="1" i="1" kern="0" dirty="0">
                <a:solidFill>
                  <a:schemeClr val="accent1">
                    <a:lumMod val="50000"/>
                  </a:schemeClr>
                </a:solidFill>
              </a:rPr>
              <a:t>Лаборатория экологической физиологии растений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4357688" y="6572250"/>
            <a:ext cx="4392612" cy="0"/>
          </a:xfrm>
          <a:prstGeom prst="line">
            <a:avLst/>
          </a:prstGeom>
          <a:ln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286500"/>
            <a:ext cx="500062" cy="3984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5D86719-355C-48A4-85A9-BCAB674ADADE}" type="slidenum">
              <a:rPr lang="en-US" altLang="ru-RU" sz="1400" smtClean="0"/>
              <a:pPr/>
              <a:t>5</a:t>
            </a:fld>
            <a:endParaRPr lang="en-US" altLang="ru-RU" sz="1400" smtClean="0"/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2000250" y="3071813"/>
            <a:ext cx="5235575" cy="3241675"/>
            <a:chOff x="1357290" y="3071810"/>
            <a:chExt cx="5235575" cy="3241675"/>
          </a:xfrm>
        </p:grpSpPr>
        <p:grpSp>
          <p:nvGrpSpPr>
            <p:cNvPr id="3" name="Группа 14"/>
            <p:cNvGrpSpPr>
              <a:grpSpLocks/>
            </p:cNvGrpSpPr>
            <p:nvPr/>
          </p:nvGrpSpPr>
          <p:grpSpPr bwMode="auto">
            <a:xfrm>
              <a:off x="1357290" y="3071810"/>
              <a:ext cx="5235575" cy="3241675"/>
              <a:chOff x="1979613" y="3071813"/>
              <a:chExt cx="5235575" cy="3241675"/>
            </a:xfrm>
          </p:grpSpPr>
          <p:pic>
            <p:nvPicPr>
              <p:cNvPr id="45066" name="Рисунок 2" descr="Рис_фото_ДРОП Засуха_cr.jp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79613" y="3071813"/>
                <a:ext cx="5235575" cy="3021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Группа 13"/>
              <p:cNvGrpSpPr>
                <a:grpSpLocks/>
              </p:cNvGrpSpPr>
              <p:nvPr/>
            </p:nvGrpSpPr>
            <p:grpSpPr bwMode="auto">
              <a:xfrm>
                <a:off x="1979613" y="3143250"/>
                <a:ext cx="5235575" cy="3170238"/>
                <a:chOff x="1979613" y="3143250"/>
                <a:chExt cx="5235575" cy="3170238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1979613" y="6021388"/>
                  <a:ext cx="5235575" cy="292100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ru-RU" sz="1300" b="1" dirty="0">
                      <a:solidFill>
                        <a:schemeClr val="bg1"/>
                      </a:solidFill>
                    </a:rPr>
                    <a:t>            Нормальный полив                 «Периодическая засуха»</a:t>
                  </a:r>
                </a:p>
              </p:txBody>
            </p:sp>
            <p:sp>
              <p:nvSpPr>
                <p:cNvPr id="6" name="Прямоугольник 5"/>
                <p:cNvSpPr/>
                <p:nvPr/>
              </p:nvSpPr>
              <p:spPr>
                <a:xfrm>
                  <a:off x="2195513" y="5805488"/>
                  <a:ext cx="4876800" cy="195262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r>
                    <a:rPr lang="ru-RU" sz="1200" b="1" dirty="0"/>
                    <a:t> Контроль                 ДРОП                       Засуха                         </a:t>
                  </a:r>
                  <a:r>
                    <a:rPr lang="ru-RU" sz="1200" b="1" dirty="0" err="1"/>
                    <a:t>ДРОП+Засуха</a:t>
                  </a:r>
                  <a:endParaRPr lang="ru-RU" sz="1200" b="1" dirty="0"/>
                </a:p>
              </p:txBody>
            </p:sp>
            <p:sp>
              <p:nvSpPr>
                <p:cNvPr id="7" name="Прямоугольник 6"/>
                <p:cNvSpPr/>
                <p:nvPr/>
              </p:nvSpPr>
              <p:spPr>
                <a:xfrm>
                  <a:off x="2214563" y="3214688"/>
                  <a:ext cx="214313" cy="214312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4214813" y="3143250"/>
                  <a:ext cx="785813" cy="28575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</p:grpSp>
        </p:grpSp>
        <p:sp>
          <p:nvSpPr>
            <p:cNvPr id="5" name="Овал 4"/>
            <p:cNvSpPr/>
            <p:nvPr/>
          </p:nvSpPr>
          <p:spPr>
            <a:xfrm>
              <a:off x="5072040" y="3286122"/>
              <a:ext cx="1439863" cy="1285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440</Words>
  <Application>Microsoft Office PowerPoint</Application>
  <PresentationFormat>Экран (4:3)</PresentationFormat>
  <Paragraphs>48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Научные результаты прикладного характера  ИБ КарНЦ РАН,  полученные в 2019 году - 4  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Научные результаты прикладного характера  ИБ КарНЦ РАН,  полученные в 2019 году - 4   </dc:title>
  <dc:creator>user</dc:creator>
  <cp:lastModifiedBy>user</cp:lastModifiedBy>
  <cp:revision>1</cp:revision>
  <dcterms:created xsi:type="dcterms:W3CDTF">2020-03-16T08:43:55Z</dcterms:created>
  <dcterms:modified xsi:type="dcterms:W3CDTF">2020-03-16T08:45:00Z</dcterms:modified>
</cp:coreProperties>
</file>