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D3519-4F22-40CC-A4E8-BBCCD48EC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20915A-66DD-443A-983E-58DE38411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D5CEA5-156D-44E9-ACF8-968F0782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058446-A716-4955-AA86-B521100E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4583B3-CDA1-4CD3-96FA-19792788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3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D2F06-B9DE-4A09-BC18-004FEFD9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8A5444-47E8-43AC-9C41-623E0F9B2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E49D8E-F34D-4930-87FA-D432C4BF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6780CE-13E5-493E-A7FE-877FFFA2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5C8BDA-48AA-4877-943B-224E643D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73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009B66-6E3E-40D0-8DCA-DB01A2ED2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2C55B6-B67E-4DDF-8366-666598383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57974F-7097-4B15-984E-2352D2B2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FE26B9-14FD-4C26-8C49-3B5A8EB9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203CEB-275A-4C7D-ABFB-F3D6F400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97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7C47E-773B-43F0-A56C-46C86B46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271806-3326-449A-9087-9D4E4D49C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50062-5D7A-403C-A28B-A0D2C61D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74FEC3-CCB6-4843-A03C-D2C8DF8A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830E0F-BEE0-4A07-87B8-2E2C4C37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3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8C794-FFAA-49BB-8518-F464100E2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F5F8E7-2649-4A18-8828-4A98548B2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34E6E8-E690-465A-82D2-A21AFDA8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BEB7B3-3811-4CC9-8549-E59312E8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B6B0D9-12CA-4DDD-AE78-A4936424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70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2C560-7E8D-47AA-AECF-05A9043B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94556B-A862-45E5-AD59-95204D53D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4A068F-6F85-4B13-B9E2-D4365F153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F0EBB6-936A-42AD-8CBB-8588BADF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2044ED-0890-4609-A6F0-98450128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23B727-4C5A-4BD7-B0E5-C953F0C8F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4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FB56B-36A2-4131-9B8C-D5694EFF0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B34ADE-E2E0-46E9-832C-4E29C8DD2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FAA5B8-A582-4CF3-BDFB-39500FBE2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D89F515-D494-4AB2-BE1A-C759A7233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3F7576-8D7F-476C-B2CE-CBA6E0D84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53BC94-9BA3-4187-A337-B7F71B41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AE89E39-7E30-46DF-A605-F6EBE03B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CE8A1D5-B02D-4884-B84A-87EA64B5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1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C0C33-88D3-43A7-8087-FE4720FE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97108C-0E3A-4839-A7E0-7AE303DB8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AD7682-3A9E-4C79-A018-7CE08C444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F12592-AF8C-4902-A6E4-DCC82964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3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9E28B89-452F-42BD-85BB-E1260851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520B34-D4E2-4804-A860-91A26B08E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B72899-10C2-4B03-9197-57EE03EF9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9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08EBD-11A8-4A42-A431-1999FBA5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3801F6-F0DC-4FA6-98B2-B3C9B9724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750D6-D7EA-4596-9207-B3F1D4E51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7C9EC-FA40-4C06-A40E-2344C042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B90D54-3BAF-4510-95D8-799332C3E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0DD839-90C6-4B41-9739-78314EAF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72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25C32-D5EC-4405-94C7-6EAE17F8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C20C50-689F-4540-A6DE-CD1F968B3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D5636F-4304-44C2-8CEF-92EA65BE2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7624AE-08F9-4AD9-B69D-DC91B126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BBFB0C-A801-4768-82A3-7A7A0C038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55174C-5F2A-4ADB-8F68-3D09FEA5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4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E082B-7E89-4CC4-A7AF-AD08B7B1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4463ED-9CA8-41C2-97C2-C69942FC8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427385-6CF7-4B59-B685-C0C191363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09AB1-DAD6-4B51-ADE6-5AD1DA04B8F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ACFEDE-EAD9-46CE-BF5A-E91BAE789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4FFA28-DFF6-4F10-974A-4029E9351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B6B-D978-4009-A5CE-2E47323EA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7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F8F82-AC43-4497-9CE1-395E05419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84" y="733927"/>
            <a:ext cx="10924674" cy="2387600"/>
          </a:xfrm>
        </p:spPr>
        <p:txBody>
          <a:bodyPr>
            <a:normAutofit/>
          </a:bodyPr>
          <a:lstStyle/>
          <a:p>
            <a:r>
              <a:rPr lang="ru-RU" dirty="0"/>
              <a:t>Полевой дневник и </a:t>
            </a:r>
            <a:r>
              <a:rPr lang="ru-RU" dirty="0" err="1"/>
              <a:t>memos</a:t>
            </a:r>
            <a:r>
              <a:rPr lang="ru-RU" dirty="0"/>
              <a:t>: технологии написания заметок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5729D4-61DA-46F6-93E4-3ED22731E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2021" y="4780547"/>
            <a:ext cx="9144000" cy="1343526"/>
          </a:xfrm>
        </p:spPr>
        <p:txBody>
          <a:bodyPr/>
          <a:lstStyle/>
          <a:p>
            <a:pPr algn="r"/>
            <a:r>
              <a:rPr lang="ru-RU" dirty="0"/>
              <a:t>Юлия Литвин</a:t>
            </a:r>
          </a:p>
          <a:p>
            <a:pPr algn="r"/>
            <a:r>
              <a:rPr lang="ru-RU" dirty="0" err="1"/>
              <a:t>к.и.н</a:t>
            </a:r>
            <a:r>
              <a:rPr lang="ru-RU" dirty="0"/>
              <a:t>., </a:t>
            </a:r>
            <a:r>
              <a:rPr lang="ru-RU" dirty="0" err="1"/>
              <a:t>м.н.с</a:t>
            </a:r>
            <a:r>
              <a:rPr lang="ru-RU" dirty="0"/>
              <a:t>. сектора этнологии</a:t>
            </a:r>
          </a:p>
          <a:p>
            <a:pPr algn="r"/>
            <a:r>
              <a:rPr lang="ru-RU" dirty="0"/>
              <a:t>ИЯЛИ КарНЦ РАН</a:t>
            </a:r>
          </a:p>
        </p:txBody>
      </p:sp>
    </p:spTree>
    <p:extLst>
      <p:ext uri="{BB962C8B-B14F-4D97-AF65-F5344CB8AC3E}">
        <p14:creationId xmlns:p14="http://schemas.microsoft.com/office/powerpoint/2010/main" val="153140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68849-ECE9-4A6B-9AD3-213F2777B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 первичных к аналитическим </a:t>
            </a:r>
            <a:r>
              <a:rPr lang="ru-RU" dirty="0" err="1"/>
              <a:t>мемос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F036D8C-5E04-49C8-B0C9-A12BC44761CA}"/>
              </a:ext>
            </a:extLst>
          </p:cNvPr>
          <p:cNvSpPr/>
          <p:nvPr/>
        </p:nvSpPr>
        <p:spPr>
          <a:xfrm>
            <a:off x="838200" y="1822115"/>
            <a:ext cx="101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Кодирование текста интервью. Коды – это теги, ярлыки для отнесения смысловых единиц к информации, полученной во время исследования. А. Стросс говорить об этой процедуре как суммировании смыслов (</a:t>
            </a:r>
            <a:r>
              <a:rPr lang="ru-RU" i="1" dirty="0"/>
              <a:t>коды </a:t>
            </a:r>
            <a:r>
              <a:rPr lang="en-US" i="1" dirty="0"/>
              <a:t>in vivo</a:t>
            </a:r>
            <a:r>
              <a:rPr lang="ru-RU" dirty="0"/>
              <a:t>, т.е. в терминах, определенных самим собеседником)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BF6D141-027A-48E4-A1E0-43E538443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26315"/>
              </p:ext>
            </p:extLst>
          </p:nvPr>
        </p:nvGraphicFramePr>
        <p:xfrm>
          <a:off x="838199" y="3193218"/>
          <a:ext cx="7236655" cy="2222248"/>
        </p:xfrm>
        <a:graphic>
          <a:graphicData uri="http://schemas.openxmlformats.org/drawingml/2006/table">
            <a:tbl>
              <a:tblPr firstRow="1" firstCol="1" bandRow="1"/>
              <a:tblGrid>
                <a:gridCol w="7236655">
                  <a:extLst>
                    <a:ext uri="{9D8B030D-6E8A-4147-A177-3AD203B41FA5}">
                      <a16:colId xmlns:a16="http://schemas.microsoft.com/office/drawing/2014/main" val="27962068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132.	Вот я – чистая карелка, я как говорила хорошо (подчеркнула) по-карельски, так и говорю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873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235.	Вот, в первую очередь, я считаю, карелы – это те, кто говорят на языке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50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237.	если карел, то нужно говорить на языке, нужно уметь в какой-то степени владеть языком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683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238.	Если ты не владеешь языком, то не можешь в полной мере называться карелом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186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241.	Ну, они, может, в душе и считают себя карелами, но если они не владеют языком, как же так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58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481.	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И.:</a:t>
                      </a: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 есть самосознание и язык – они неразрывно связаны?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482.	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С.:</a:t>
                      </a: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Конечно!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2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44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BB0CB-ABF1-4CCB-9B6E-4A9F17BB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</a:t>
            </a:r>
            <a:r>
              <a:rPr lang="ru-RU" dirty="0" err="1"/>
              <a:t>мемос</a:t>
            </a:r>
            <a:r>
              <a:rPr lang="ru-RU" dirty="0"/>
              <a:t>: аналитические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5F4BD39-2E09-4E29-958B-43A66A238558}"/>
              </a:ext>
            </a:extLst>
          </p:cNvPr>
          <p:cNvSpPr/>
          <p:nvPr/>
        </p:nvSpPr>
        <p:spPr>
          <a:xfrm>
            <a:off x="838199" y="1756430"/>
            <a:ext cx="106761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После суммирования нужно наклеить ярлыки на феномены – форма аналитических «заметок» (А. Стросс). </a:t>
            </a:r>
          </a:p>
          <a:p>
            <a:r>
              <a:rPr lang="ru-RU" dirty="0"/>
              <a:t>Аналитические мемо являются особым видом заметок. Это записи или дискуссия о мыслях и идеях, касающихся процесса кодировки, которые исследователь пишет для себя (Л. </a:t>
            </a:r>
            <a:r>
              <a:rPr lang="ru-RU" dirty="0" err="1"/>
              <a:t>Ньюман</a:t>
            </a:r>
            <a:r>
              <a:rPr lang="ru-RU" dirty="0"/>
              <a:t>).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3ACD313-0C93-4C27-94BF-8BBCA114D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66188"/>
              </p:ext>
            </p:extLst>
          </p:nvPr>
        </p:nvGraphicFramePr>
        <p:xfrm>
          <a:off x="838199" y="3204105"/>
          <a:ext cx="6209715" cy="315557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207159">
                  <a:extLst>
                    <a:ext uri="{9D8B030D-6E8A-4147-A177-3AD203B41FA5}">
                      <a16:colId xmlns:a16="http://schemas.microsoft.com/office/drawing/2014/main" val="1701078481"/>
                    </a:ext>
                  </a:extLst>
                </a:gridCol>
                <a:gridCol w="4002556">
                  <a:extLst>
                    <a:ext uri="{9D8B030D-6E8A-4147-A177-3AD203B41FA5}">
                      <a16:colId xmlns:a16="http://schemas.microsoft.com/office/drawing/2014/main" val="1816377345"/>
                    </a:ext>
                  </a:extLst>
                </a:gridCol>
              </a:tblGrid>
              <a:tr h="193469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Этническая идентичность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Собеседница входит в группу экспертов.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6136009"/>
                  </a:ext>
                </a:extLst>
              </a:tr>
              <a:tr h="100307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Моноэтническая идентичность;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позитивная этническая идентичность – патриотизм, гордость за карелов и достижения учениц, адекватно высокая самооценка, чувство собственного достоинства.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9522146"/>
                  </a:ext>
                </a:extLst>
              </a:tr>
              <a:tr h="39586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Для моей собеседницы язык является самым главным маркером ЭИ.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722723"/>
                  </a:ext>
                </a:extLst>
              </a:tr>
              <a:tr h="120547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 описании своей ЭИ значимую роль играют примордиальные характеристики этничности – место рождения, родословная. Эти факторы позволяют ей использовать в отношении себя и близких такие характеристики как «чистый» и «истинный» карел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5315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33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F5A4E0-348B-4C1D-B868-E27B2794021D}"/>
              </a:ext>
            </a:extLst>
          </p:cNvPr>
          <p:cNvSpPr/>
          <p:nvPr/>
        </p:nvSpPr>
        <p:spPr>
          <a:xfrm>
            <a:off x="677662" y="86866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Вот, в первую очередь, я считаю, карелы – это те, кто говорят на языке.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Если ты не владеешь языком, то не можешь в полной мере называться карелом.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Ну, они </a:t>
            </a:r>
            <a:r>
              <a:rPr lang="en-US" dirty="0"/>
              <a:t>[</a:t>
            </a:r>
            <a:r>
              <a:rPr lang="ru-RU" dirty="0"/>
              <a:t>те, кто не владеет карельским языком</a:t>
            </a:r>
            <a:r>
              <a:rPr lang="en-US" dirty="0"/>
              <a:t>]</a:t>
            </a:r>
            <a:r>
              <a:rPr lang="ru-RU" dirty="0"/>
              <a:t>, может, в душе и считают себя карелами, но если они не владеют языком, как же так!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C39607F-EA5B-4A14-B138-00738DD3D0AA}"/>
              </a:ext>
            </a:extLst>
          </p:cNvPr>
          <p:cNvSpPr/>
          <p:nvPr/>
        </p:nvSpPr>
        <p:spPr>
          <a:xfrm>
            <a:off x="4426998" y="315022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Но у нас дети пассивные носители языка, потому что ушла языковая среда (…).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Надо спросить моих мальчиков, настолько карелами они себя считают. Хотя они чистые карелы, чистые!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4155B0B-76D7-4038-AB17-0003FBB979DD}"/>
              </a:ext>
            </a:extLst>
          </p:cNvPr>
          <p:cNvSpPr/>
          <p:nvPr/>
        </p:nvSpPr>
        <p:spPr>
          <a:xfrm>
            <a:off x="677662" y="5066007"/>
            <a:ext cx="8741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Я говорю: «не нужно никаких особых усилий для того, чтобы в нашей семье отдельно сохранить карельский язык. Надо просто говорить с утра до вечера»</a:t>
            </a:r>
          </a:p>
        </p:txBody>
      </p:sp>
    </p:spTree>
    <p:extLst>
      <p:ext uri="{BB962C8B-B14F-4D97-AF65-F5344CB8AC3E}">
        <p14:creationId xmlns:p14="http://schemas.microsoft.com/office/powerpoint/2010/main" val="299555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041C88-3072-4420-9B63-C698FEF3C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 что дальше?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03F209-4989-477F-8FA5-4AF4975BB6DE}"/>
              </a:ext>
            </a:extLst>
          </p:cNvPr>
          <p:cNvSpPr/>
          <p:nvPr/>
        </p:nvSpPr>
        <p:spPr>
          <a:xfrm>
            <a:off x="838200" y="1859339"/>
            <a:ext cx="94865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После аналитической работы – кодирования и категоризации – с одним или с группой интервью исследователь возвращается к опроснику и корректирует его. «Исследователь готов к созданию новых тем и к изменению этих первичных кодов в последующем анализе» (А. Стросс).</a:t>
            </a:r>
          </a:p>
          <a:p>
            <a:endParaRPr lang="ru-RU" dirty="0"/>
          </a:p>
          <a:p>
            <a:r>
              <a:rPr lang="ru-RU" dirty="0"/>
              <a:t>Проводится следующие интервью, во время которых делают </a:t>
            </a:r>
            <a:r>
              <a:rPr lang="ru-RU" dirty="0" err="1"/>
              <a:t>мемос</a:t>
            </a:r>
            <a:r>
              <a:rPr lang="ru-RU" dirty="0"/>
              <a:t>. Однако эти </a:t>
            </a:r>
            <a:r>
              <a:rPr lang="ru-RU" dirty="0" err="1"/>
              <a:t>мемос</a:t>
            </a:r>
            <a:r>
              <a:rPr lang="ru-RU" dirty="0"/>
              <a:t> становятся более «плотными», насыщенными, т.к. была проведена аналитическая работа.</a:t>
            </a:r>
          </a:p>
          <a:p>
            <a:endParaRPr lang="ru-RU" dirty="0"/>
          </a:p>
          <a:p>
            <a:r>
              <a:rPr lang="ru-RU" dirty="0"/>
              <a:t>На последних же стадиях работы </a:t>
            </a:r>
            <a:r>
              <a:rPr lang="ru-RU" dirty="0" err="1"/>
              <a:t>мемос</a:t>
            </a:r>
            <a:r>
              <a:rPr lang="ru-RU" dirty="0"/>
              <a:t> должны суммировать предыдущие, быть более обобщенными и абстрактными одновременно.</a:t>
            </a:r>
          </a:p>
        </p:txBody>
      </p:sp>
    </p:spTree>
    <p:extLst>
      <p:ext uri="{BB962C8B-B14F-4D97-AF65-F5344CB8AC3E}">
        <p14:creationId xmlns:p14="http://schemas.microsoft.com/office/powerpoint/2010/main" val="525557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4D0FC-1E83-41A8-BD24-7E8E3F7B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технологии </a:t>
            </a:r>
            <a:r>
              <a:rPr lang="ru-RU" dirty="0" err="1"/>
              <a:t>мемос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(мои впечатления)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34D148F-AB02-44FF-98D4-BAB21E8AE048}"/>
              </a:ext>
            </a:extLst>
          </p:cNvPr>
          <p:cNvSpPr/>
          <p:nvPr/>
        </p:nvSpPr>
        <p:spPr>
          <a:xfrm>
            <a:off x="838199" y="2177222"/>
            <a:ext cx="9850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Техника позволяет выделить ключевые понятия, увидеть частоту встречаемости того или иного кода в интервью, частично абстрагироваться от логики текста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436493-CFD9-4D23-B5E4-741C1A2F1CB1}"/>
              </a:ext>
            </a:extLst>
          </p:cNvPr>
          <p:cNvSpPr/>
          <p:nvPr/>
        </p:nvSpPr>
        <p:spPr>
          <a:xfrm>
            <a:off x="838199" y="3134186"/>
            <a:ext cx="2865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процессуальность</a:t>
            </a:r>
            <a:r>
              <a:rPr lang="ru-RU" dirty="0"/>
              <a:t> выводов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EB33B4F-B038-4B62-8B34-20F35D826E88}"/>
              </a:ext>
            </a:extLst>
          </p:cNvPr>
          <p:cNvSpPr/>
          <p:nvPr/>
        </p:nvSpPr>
        <p:spPr>
          <a:xfrm>
            <a:off x="838199" y="4523908"/>
            <a:ext cx="10050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Предполагает работу в команде для проверки гипотез и совместной аналитической работы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083B9AE-ED00-4B36-B038-AA2625381AF0}"/>
              </a:ext>
            </a:extLst>
          </p:cNvPr>
          <p:cNvSpPr/>
          <p:nvPr/>
        </p:nvSpPr>
        <p:spPr>
          <a:xfrm>
            <a:off x="838198" y="3829047"/>
            <a:ext cx="9850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Относительная свобода в движении от «сырых» данных к обобщению (концепции)</a:t>
            </a:r>
          </a:p>
        </p:txBody>
      </p:sp>
    </p:spTree>
    <p:extLst>
      <p:ext uri="{BB962C8B-B14F-4D97-AF65-F5344CB8AC3E}">
        <p14:creationId xmlns:p14="http://schemas.microsoft.com/office/powerpoint/2010/main" val="107572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5AB54-145D-4D18-AB09-E94837A7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Предварительные замечания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764C9E-C80F-4259-B31A-C591281586AD}"/>
              </a:ext>
            </a:extLst>
          </p:cNvPr>
          <p:cNvSpPr/>
          <p:nvPr/>
        </p:nvSpPr>
        <p:spPr>
          <a:xfrm>
            <a:off x="838200" y="2118700"/>
            <a:ext cx="104018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О каком исследовании мы говорим? </a:t>
            </a:r>
          </a:p>
          <a:p>
            <a:r>
              <a:rPr lang="ru-RU" dirty="0"/>
              <a:t>Качественные методы в гуманитарных дисциплинах.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Какие исследовательские цели мы преследуем?</a:t>
            </a:r>
          </a:p>
          <a:p>
            <a:r>
              <a:rPr lang="ru-RU" dirty="0"/>
              <a:t>Репрезентации и </a:t>
            </a:r>
            <a:r>
              <a:rPr lang="ru-RU" dirty="0" err="1"/>
              <a:t>саморепрезентации</a:t>
            </a:r>
            <a:r>
              <a:rPr lang="ru-RU" dirty="0"/>
              <a:t>, ценностные ориентации или личная оценка событий собеседниками.</a:t>
            </a:r>
          </a:p>
        </p:txBody>
      </p:sp>
    </p:spTree>
    <p:extLst>
      <p:ext uri="{BB962C8B-B14F-4D97-AF65-F5344CB8AC3E}">
        <p14:creationId xmlns:p14="http://schemas.microsoft.com/office/powerpoint/2010/main" val="242018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D2B58-D1FA-442E-97D7-6ADA62C5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404E274-1F20-4ECF-BB80-C3BFC235F34C}"/>
              </a:ext>
            </a:extLst>
          </p:cNvPr>
          <p:cNvSpPr/>
          <p:nvPr/>
        </p:nvSpPr>
        <p:spPr>
          <a:xfrm>
            <a:off x="838199" y="1690688"/>
            <a:ext cx="102789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Neuman L.W. Social research methods:</a:t>
            </a:r>
            <a:r>
              <a:rPr lang="ru-RU" dirty="0"/>
              <a:t> </a:t>
            </a:r>
            <a:r>
              <a:rPr lang="en-US" dirty="0"/>
              <a:t>qualitative and quantitative approaches, 2nd ed. Boston etc.: Allyn and Bacon, 1991</a:t>
            </a:r>
            <a:r>
              <a:rPr lang="ru-RU" dirty="0"/>
              <a:t> </a:t>
            </a:r>
            <a:r>
              <a:rPr lang="en-US" dirty="0"/>
              <a:t>P</a:t>
            </a:r>
            <a:r>
              <a:rPr lang="ru-RU" dirty="0"/>
              <a:t>. 404—426</a:t>
            </a:r>
            <a:r>
              <a:rPr lang="en-US" dirty="0"/>
              <a:t> </a:t>
            </a:r>
            <a:r>
              <a:rPr lang="ru-RU" dirty="0"/>
              <a:t> (пер. М.М. Малышевой, к. филос. н.)</a:t>
            </a:r>
          </a:p>
          <a:p>
            <a:endParaRPr lang="ru-RU" dirty="0"/>
          </a:p>
          <a:p>
            <a:r>
              <a:rPr lang="ru-RU" dirty="0" err="1"/>
              <a:t>Страусс</a:t>
            </a:r>
            <a:r>
              <a:rPr lang="ru-RU" dirty="0"/>
              <a:t> А. (Стросс А.), </a:t>
            </a:r>
            <a:r>
              <a:rPr lang="ru-RU" dirty="0" err="1"/>
              <a:t>Корбин</a:t>
            </a:r>
            <a:r>
              <a:rPr lang="ru-RU" dirty="0"/>
              <a:t> Дж. Основы качественного исследования: обоснованная теория, процедуры и техники / Пер. с англ. и послесловие Т. С. Васильевой. М: </a:t>
            </a:r>
            <a:r>
              <a:rPr lang="ru-RU" dirty="0" err="1"/>
              <a:t>Эдиториал</a:t>
            </a:r>
            <a:r>
              <a:rPr lang="ru-RU" dirty="0"/>
              <a:t> УРСС, 2001. 256 с.</a:t>
            </a:r>
          </a:p>
          <a:p>
            <a:endParaRPr lang="ru-RU" dirty="0"/>
          </a:p>
          <a:p>
            <a:r>
              <a:rPr lang="ru-RU" dirty="0"/>
              <a:t>Процедуры и методы социологического исследования. Практикум. Кн. 2. Качественное социологическое исследование: учебное пособие / А. С. </a:t>
            </a:r>
            <a:r>
              <a:rPr lang="ru-RU" dirty="0" err="1"/>
              <a:t>Готлиб</a:t>
            </a:r>
            <a:r>
              <a:rPr lang="ru-RU" dirty="0"/>
              <a:t>, Я. Н. Крупец, А. М. </a:t>
            </a:r>
            <a:r>
              <a:rPr lang="ru-RU" dirty="0" err="1"/>
              <a:t>Алмакаева</a:t>
            </a:r>
            <a:r>
              <a:rPr lang="ru-RU" dirty="0"/>
              <a:t> [и др.]; под общ. ред. А. С. </a:t>
            </a:r>
            <a:r>
              <a:rPr lang="ru-RU" dirty="0" err="1"/>
              <a:t>Готлиб</a:t>
            </a:r>
            <a:r>
              <a:rPr lang="ru-RU" dirty="0"/>
              <a:t>. Самара: Изд-во «Самарский университет», 2014.</a:t>
            </a:r>
          </a:p>
        </p:txBody>
      </p:sp>
    </p:spTree>
    <p:extLst>
      <p:ext uri="{BB962C8B-B14F-4D97-AF65-F5344CB8AC3E}">
        <p14:creationId xmlns:p14="http://schemas.microsoft.com/office/powerpoint/2010/main" val="163223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A0466-48CC-46FF-9743-00DB67F54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Полевые заметки / Дневник наблюдения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71E75E8-ED0F-42BF-8F37-A0B7064529E1}"/>
              </a:ext>
            </a:extLst>
          </p:cNvPr>
          <p:cNvSpPr/>
          <p:nvPr/>
        </p:nvSpPr>
        <p:spPr>
          <a:xfrm>
            <a:off x="838200" y="2480801"/>
            <a:ext cx="10182726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dirty="0"/>
              <a:t>Зарубежные социологи предлагают два основных принципа построения дневника наблюдений: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/>
              <a:t>фиксация относительно объективных признаков (Где? Кто? Когда?);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/>
              <a:t>аналитические примечания (Как? К чему / О чем это может свидетельствовать?)</a:t>
            </a:r>
          </a:p>
        </p:txBody>
      </p:sp>
    </p:spTree>
    <p:extLst>
      <p:ext uri="{BB962C8B-B14F-4D97-AF65-F5344CB8AC3E}">
        <p14:creationId xmlns:p14="http://schemas.microsoft.com/office/powerpoint/2010/main" val="315077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78EF6-E676-485A-87C3-38EDDAD6C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 ведения полевых заметок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29618540-C1BE-4E08-BFBE-7EEE11846F1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3591789"/>
              </p:ext>
            </p:extLst>
          </p:nvPr>
        </p:nvGraphicFramePr>
        <p:xfrm>
          <a:off x="677779" y="2180491"/>
          <a:ext cx="4133919" cy="948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7973">
                  <a:extLst>
                    <a:ext uri="{9D8B030D-6E8A-4147-A177-3AD203B41FA5}">
                      <a16:colId xmlns:a16="http://schemas.microsoft.com/office/drawing/2014/main" val="321815405"/>
                    </a:ext>
                  </a:extLst>
                </a:gridCol>
                <a:gridCol w="1377973">
                  <a:extLst>
                    <a:ext uri="{9D8B030D-6E8A-4147-A177-3AD203B41FA5}">
                      <a16:colId xmlns:a16="http://schemas.microsoft.com/office/drawing/2014/main" val="115194876"/>
                    </a:ext>
                  </a:extLst>
                </a:gridCol>
                <a:gridCol w="1377973">
                  <a:extLst>
                    <a:ext uri="{9D8B030D-6E8A-4147-A177-3AD203B41FA5}">
                      <a16:colId xmlns:a16="http://schemas.microsoft.com/office/drawing/2014/main" val="1167582873"/>
                    </a:ext>
                  </a:extLst>
                </a:gridCol>
              </a:tblGrid>
              <a:tr h="948135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effectLst/>
                        </a:rPr>
                        <a:t>Что я вижу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effectLst/>
                        </a:rPr>
                        <a:t>Что я чувствую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effectLst/>
                        </a:rPr>
                        <a:t>Как я это понимаю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60400"/>
                  </a:ext>
                </a:extLst>
              </a:tr>
            </a:tbl>
          </a:graphicData>
        </a:graphic>
      </p:graphicFrame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6EA2CA06-6B74-4EF5-8FBF-080BBA34FA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638" y="2805401"/>
            <a:ext cx="6430463" cy="3617134"/>
          </a:xfrm>
        </p:spPr>
      </p:pic>
    </p:spTree>
    <p:extLst>
      <p:ext uri="{BB962C8B-B14F-4D97-AF65-F5344CB8AC3E}">
        <p14:creationId xmlns:p14="http://schemas.microsoft.com/office/powerpoint/2010/main" val="138165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B9DD9-B7D9-4196-9C2B-C6BCC8F23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Полевой дневник В.М. Плотникова (1955)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F4DC4BD-155E-43A0-ACB8-26B851867236}"/>
              </a:ext>
            </a:extLst>
          </p:cNvPr>
          <p:cNvSpPr/>
          <p:nvPr/>
        </p:nvSpPr>
        <p:spPr>
          <a:xfrm>
            <a:off x="838199" y="5731135"/>
            <a:ext cx="6769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КарНЦ РАН, ф.1, оп.29, д.32, л. 6 – Материалы этнографической экспедиции в Кемский и </a:t>
            </a:r>
            <a:r>
              <a:rPr lang="ru-RU" dirty="0" err="1"/>
              <a:t>Лоухский</a:t>
            </a:r>
            <a:r>
              <a:rPr lang="ru-RU" dirty="0"/>
              <a:t> р-н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5777C51-4870-43FE-9F81-9593E16A5748}"/>
              </a:ext>
            </a:extLst>
          </p:cNvPr>
          <p:cNvSpPr/>
          <p:nvPr/>
        </p:nvSpPr>
        <p:spPr>
          <a:xfrm>
            <a:off x="838200" y="214346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«Поселились у Ал</a:t>
            </a:r>
            <a:r>
              <a:rPr lang="en-US" dirty="0"/>
              <a:t>[</a:t>
            </a:r>
            <a:r>
              <a:rPr lang="ru-RU" dirty="0" err="1"/>
              <a:t>ексан</a:t>
            </a:r>
            <a:r>
              <a:rPr lang="en-US" dirty="0"/>
              <a:t>]</a:t>
            </a:r>
            <a:r>
              <a:rPr lang="ru-RU" dirty="0" err="1"/>
              <a:t>дры</a:t>
            </a:r>
            <a:r>
              <a:rPr lang="ru-RU" dirty="0"/>
              <a:t> Ивановны – разговорчивой поморки. В молодости она, вероятно, была довольно симпатичной женщиной с крупными, но соразмерными чертами лица. В ее разговоре часто рифмованные экспромтом фразы: присказки, поговорки. Объясняет, </a:t>
            </a:r>
            <a:r>
              <a:rPr lang="ru-RU" dirty="0" err="1"/>
              <a:t>напр</a:t>
            </a:r>
            <a:r>
              <a:rPr lang="ru-RU" dirty="0"/>
              <a:t>[</a:t>
            </a:r>
            <a:r>
              <a:rPr lang="ru-RU" dirty="0" err="1"/>
              <a:t>имер</a:t>
            </a:r>
            <a:r>
              <a:rPr lang="ru-RU" dirty="0"/>
              <a:t>], что “</a:t>
            </a:r>
            <a:r>
              <a:rPr lang="ru-RU" dirty="0" err="1"/>
              <a:t>шелонник</a:t>
            </a:r>
            <a:r>
              <a:rPr lang="ru-RU" dirty="0"/>
              <a:t>” (ветер) потому горяч, что у него жена кривая».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4E9E461-33F4-4475-972A-C0EE8C164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717" y="1328948"/>
            <a:ext cx="3870664" cy="55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5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46C29-C2B7-4975-BE0F-BFD1CE0D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Memos </a:t>
            </a:r>
            <a:r>
              <a:rPr lang="ru-RU" dirty="0"/>
              <a:t>= </a:t>
            </a:r>
            <a:r>
              <a:rPr lang="ru-RU" dirty="0" err="1"/>
              <a:t>мемос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F8518A-E220-40EE-AD29-8C99796CD58D}"/>
              </a:ext>
            </a:extLst>
          </p:cNvPr>
          <p:cNvSpPr/>
          <p:nvPr/>
        </p:nvSpPr>
        <p:spPr>
          <a:xfrm>
            <a:off x="838199" y="1690688"/>
            <a:ext cx="111644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антропологический поворот: </a:t>
            </a:r>
            <a:r>
              <a:rPr lang="ru-RU" i="1" dirty="0"/>
              <a:t>Человек сегодня не знает, что он есть, но он знает, что он этого не знает </a:t>
            </a:r>
            <a:r>
              <a:rPr lang="ru-RU" dirty="0"/>
              <a:t>(</a:t>
            </a:r>
            <a:r>
              <a:rPr lang="ru-RU" dirty="0" err="1"/>
              <a:t>М.Шелер</a:t>
            </a:r>
            <a:r>
              <a:rPr lang="ru-RU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возрастание роли исследователя в процессе сбора и интерпретации данных, повышение доверия к его исследовательской интуиции;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повышение требований к интерпретации изучаемой реальности (концептуализация)</a:t>
            </a:r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3F7CC1D7-D3AA-4188-8E87-D41A7C2E5C5C}"/>
              </a:ext>
            </a:extLst>
          </p:cNvPr>
          <p:cNvSpPr/>
          <p:nvPr/>
        </p:nvSpPr>
        <p:spPr>
          <a:xfrm>
            <a:off x="5468645" y="3630967"/>
            <a:ext cx="627355" cy="862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7744B7F-C1DB-42F4-8210-54797F3AE156}"/>
              </a:ext>
            </a:extLst>
          </p:cNvPr>
          <p:cNvSpPr/>
          <p:nvPr/>
        </p:nvSpPr>
        <p:spPr>
          <a:xfrm>
            <a:off x="838199" y="4957038"/>
            <a:ext cx="109691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выхода за пределы описательности (дескриптивный метод) на уровень аналитической интерпретации и разработке концепций были предложены </a:t>
            </a:r>
            <a:r>
              <a:rPr lang="ru-RU" b="1" dirty="0"/>
              <a:t>техники кодирования </a:t>
            </a:r>
            <a:r>
              <a:rPr lang="ru-RU" dirty="0"/>
              <a:t>и </a:t>
            </a:r>
            <a:r>
              <a:rPr lang="ru-RU" b="1" dirty="0"/>
              <a:t>написания </a:t>
            </a:r>
            <a:r>
              <a:rPr lang="ru-RU" b="1" dirty="0" err="1"/>
              <a:t>мемос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641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430E0-544E-43FE-BD90-0042FDFB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</a:t>
            </a:r>
            <a:r>
              <a:rPr lang="ru-RU" dirty="0" err="1"/>
              <a:t>мемос</a:t>
            </a:r>
            <a:r>
              <a:rPr lang="ru-RU" dirty="0"/>
              <a:t>: первичные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456FA8-0A65-4AB0-9B07-51F0970423C6}"/>
              </a:ext>
            </a:extLst>
          </p:cNvPr>
          <p:cNvSpPr/>
          <p:nvPr/>
        </p:nvSpPr>
        <p:spPr>
          <a:xfrm>
            <a:off x="838200" y="1761725"/>
            <a:ext cx="982388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/>
              <a:t>организационный характер (сбором каких данных заниматься, где это делать и т.д.);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err="1"/>
              <a:t>мемос</a:t>
            </a:r>
            <a:r>
              <a:rPr lang="ru-RU" dirty="0"/>
              <a:t>-напоминания (не забыть сделать это...);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/>
              <a:t>некоторая совокупность разрозненных идей;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/>
              <a:t>размышления / впечатления / ассоциации с целью стимулирования воображения.</a:t>
            </a:r>
          </a:p>
        </p:txBody>
      </p:sp>
    </p:spTree>
    <p:extLst>
      <p:ext uri="{BB962C8B-B14F-4D97-AF65-F5344CB8AC3E}">
        <p14:creationId xmlns:p14="http://schemas.microsoft.com/office/powerpoint/2010/main" val="364040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ED00FA-13D1-4F14-8210-059B12F4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</a:t>
            </a:r>
            <a:r>
              <a:rPr lang="ru-RU" dirty="0" err="1"/>
              <a:t>мемос</a:t>
            </a:r>
            <a:r>
              <a:rPr lang="ru-RU" dirty="0"/>
              <a:t>: первичные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38AEFC-0F24-4A4E-916D-251BA128B497}"/>
              </a:ext>
            </a:extLst>
          </p:cNvPr>
          <p:cNvSpPr/>
          <p:nvPr/>
        </p:nvSpPr>
        <p:spPr>
          <a:xfrm>
            <a:off x="838200" y="1859339"/>
            <a:ext cx="959306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Пример: </a:t>
            </a:r>
            <a:r>
              <a:rPr lang="ru-RU" i="1" dirty="0"/>
              <a:t>«Интерьер: квартира в советском стиле – в гостиной, где меня принимала хозяйка – стенка для гостиной, ТВ, напротив стоит диван, вокруг него кресла, а над диваном висит ковер. В коридоре напротив входной двери стоят дипломы с (…), небольшие флажки с неофициальным флагом карелов, созданным </a:t>
            </a:r>
            <a:r>
              <a:rPr lang="ru-RU" i="1" dirty="0" err="1"/>
              <a:t>А.Галлен-Каллелой</a:t>
            </a:r>
            <a:r>
              <a:rPr lang="ru-RU" i="1" dirty="0"/>
              <a:t> (см. фотографии). Чисто. Живет одна. </a:t>
            </a:r>
          </a:p>
          <a:p>
            <a:r>
              <a:rPr lang="ru-RU" i="1" dirty="0"/>
              <a:t>Женщина очень гостеприимна, когда провела в гостиную, у нее работал телевизор (…).</a:t>
            </a:r>
          </a:p>
          <a:p>
            <a:r>
              <a:rPr lang="ru-RU" i="1" dirty="0"/>
              <a:t>Расстроилась, что интервью будет на русском языке. Сильный карельский акцент. При заполнении анкеты долго формулировала как написать, отнеслась очень серьезно, имя не указала. (…)</a:t>
            </a:r>
          </a:p>
          <a:p>
            <a:r>
              <a:rPr lang="ru-RU" i="1" dirty="0"/>
              <a:t>Пригласила пить чай. Разговор на кухне с выключенным диктофоном. Когда я спросила знает ли она </a:t>
            </a:r>
            <a:r>
              <a:rPr lang="en-US" i="1" dirty="0"/>
              <a:t>N</a:t>
            </a:r>
            <a:r>
              <a:rPr lang="ru-RU" i="1" dirty="0"/>
              <a:t>, мне показалось, она не очень хорошего мнения о нем (мимика изменилась). Сказала про </a:t>
            </a:r>
            <a:r>
              <a:rPr lang="en-US" i="1" dirty="0"/>
              <a:t>N </a:t>
            </a:r>
            <a:r>
              <a:rPr lang="ru-RU" i="1" dirty="0"/>
              <a:t>– был русским, стал карелом. Когда я спросила, что же получается, </a:t>
            </a:r>
            <a:r>
              <a:rPr lang="en-US" i="1" dirty="0"/>
              <a:t>N</a:t>
            </a:r>
            <a:r>
              <a:rPr lang="ru-RU" i="1" dirty="0"/>
              <a:t> – русский? Она не ответила и стала рассуждать о том, что многие русские учат карельский язык, она не может понять зачем, где им это может пригодиться. Мне показалось, ей не очень нравится эта тенденция»</a:t>
            </a:r>
          </a:p>
        </p:txBody>
      </p:sp>
    </p:spTree>
    <p:extLst>
      <p:ext uri="{BB962C8B-B14F-4D97-AF65-F5344CB8AC3E}">
        <p14:creationId xmlns:p14="http://schemas.microsoft.com/office/powerpoint/2010/main" val="1210440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1162</Words>
  <Application>Microsoft Office PowerPoint</Application>
  <PresentationFormat>Широкоэкранный</PresentationFormat>
  <Paragraphs>79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Полевой дневник и memos: технологии написания заметок</vt:lpstr>
      <vt:lpstr>Предварительные замечания</vt:lpstr>
      <vt:lpstr>Литература</vt:lpstr>
      <vt:lpstr>Полевые заметки / Дневник наблюдения</vt:lpstr>
      <vt:lpstr>Форма ведения полевых заметок</vt:lpstr>
      <vt:lpstr>Полевой дневник В.М. Плотникова (1955)</vt:lpstr>
      <vt:lpstr>Memos = мемос </vt:lpstr>
      <vt:lpstr>Типы мемос: первичные</vt:lpstr>
      <vt:lpstr>Типы мемос: первичные</vt:lpstr>
      <vt:lpstr>От первичных к аналитическим мемос</vt:lpstr>
      <vt:lpstr>Типы мемос: аналитические</vt:lpstr>
      <vt:lpstr>Презентация PowerPoint</vt:lpstr>
      <vt:lpstr>А что дальше?</vt:lpstr>
      <vt:lpstr>Особенности технологии мемос  (мои впечатления)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Полевой дневник и memos: технологии написания заметок</dc:title>
  <dc:creator>Юлия Литвин</dc:creator>
  <cp:lastModifiedBy>Юлия Литвин</cp:lastModifiedBy>
  <cp:revision>41</cp:revision>
  <dcterms:created xsi:type="dcterms:W3CDTF">2018-04-22T12:56:11Z</dcterms:created>
  <dcterms:modified xsi:type="dcterms:W3CDTF">2018-04-23T16:16:31Z</dcterms:modified>
</cp:coreProperties>
</file>