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5" r:id="rId4"/>
    <p:sldId id="257" r:id="rId5"/>
    <p:sldId id="272" r:id="rId6"/>
    <p:sldId id="258" r:id="rId7"/>
    <p:sldId id="259" r:id="rId8"/>
    <p:sldId id="269" r:id="rId9"/>
    <p:sldId id="260" r:id="rId10"/>
    <p:sldId id="261" r:id="rId11"/>
    <p:sldId id="262" r:id="rId12"/>
    <p:sldId id="263" r:id="rId13"/>
    <p:sldId id="264" r:id="rId14"/>
    <p:sldId id="270" r:id="rId15"/>
    <p:sldId id="265" r:id="rId16"/>
    <p:sldId id="266" r:id="rId17"/>
    <p:sldId id="267" r:id="rId18"/>
    <p:sldId id="274" r:id="rId19"/>
    <p:sldId id="268"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36"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09.09.2014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09.09.2014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33.png"/><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2.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8.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png"/><Relationship Id="rId7" Type="http://schemas.openxmlformats.org/officeDocument/2006/relationships/image" Target="../media/image20.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1988840"/>
            <a:ext cx="7772400" cy="1470025"/>
          </a:xfrm>
        </p:spPr>
        <p:txBody>
          <a:bodyPr>
            <a:normAutofit fontScale="90000"/>
          </a:bodyPr>
          <a:lstStyle/>
          <a:p>
            <a:r>
              <a:rPr lang="en-US" sz="4200" b="1" dirty="0" smtClean="0">
                <a:latin typeface="Times New Roman" pitchFamily="18" charset="0"/>
                <a:cs typeface="Times New Roman" pitchFamily="18" charset="0"/>
              </a:rPr>
              <a:t>On the </a:t>
            </a:r>
            <a:r>
              <a:rPr lang="en-US" sz="4200" b="1" dirty="0" err="1" smtClean="0">
                <a:latin typeface="Times New Roman" pitchFamily="18" charset="0"/>
                <a:cs typeface="Times New Roman" pitchFamily="18" charset="0"/>
              </a:rPr>
              <a:t>behaviour</a:t>
            </a:r>
            <a:r>
              <a:rPr lang="en-US" sz="4200" b="1" dirty="0" smtClean="0">
                <a:latin typeface="Times New Roman" pitchFamily="18" charset="0"/>
                <a:cs typeface="Times New Roman" pitchFamily="18" charset="0"/>
              </a:rPr>
              <a:t> of an edge number in a power-law random graph near a critical points</a:t>
            </a:r>
            <a:r>
              <a:rPr lang="ru-RU" dirty="0" smtClean="0"/>
              <a:t/>
            </a:r>
            <a:br>
              <a:rPr lang="ru-RU" dirty="0" smtClean="0"/>
            </a:br>
            <a:endParaRPr lang="ru-RU" dirty="0"/>
          </a:p>
        </p:txBody>
      </p:sp>
      <p:sp>
        <p:nvSpPr>
          <p:cNvPr id="3" name="Подзаголовок 2"/>
          <p:cNvSpPr>
            <a:spLocks noGrp="1"/>
          </p:cNvSpPr>
          <p:nvPr>
            <p:ph type="subTitle" idx="1"/>
          </p:nvPr>
        </p:nvSpPr>
        <p:spPr>
          <a:xfrm>
            <a:off x="2267744" y="3429000"/>
            <a:ext cx="6400800" cy="2256656"/>
          </a:xfrm>
        </p:spPr>
        <p:txBody>
          <a:bodyPr>
            <a:normAutofit fontScale="77500" lnSpcReduction="20000"/>
          </a:bodyPr>
          <a:lstStyle/>
          <a:p>
            <a:endParaRPr lang="ru-RU" dirty="0" smtClean="0"/>
          </a:p>
          <a:p>
            <a:r>
              <a:rPr lang="en-US" dirty="0" smtClean="0"/>
              <a:t> E-mail: f_len@mail.ru </a:t>
            </a:r>
            <a:r>
              <a:rPr lang="en-US" dirty="0" smtClean="0">
                <a:latin typeface="Times New Roman" pitchFamily="18" charset="0"/>
                <a:cs typeface="Times New Roman" pitchFamily="18" charset="0"/>
              </a:rPr>
              <a:t>, </a:t>
            </a:r>
            <a:r>
              <a:rPr lang="en-US" dirty="0" smtClean="0"/>
              <a:t> pavlov@krc.karelia.ru </a:t>
            </a: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 V. </a:t>
            </a:r>
            <a:r>
              <a:rPr lang="en-US" dirty="0" err="1" smtClean="0">
                <a:latin typeface="Times New Roman" pitchFamily="18" charset="0"/>
                <a:cs typeface="Times New Roman" pitchFamily="18" charset="0"/>
              </a:rPr>
              <a:t>Feklistova</a:t>
            </a:r>
            <a:r>
              <a:rPr lang="en-US" dirty="0" smtClean="0">
                <a:latin typeface="Times New Roman" pitchFamily="18" charset="0"/>
                <a:cs typeface="Times New Roman" pitchFamily="18" charset="0"/>
              </a:rPr>
              <a:t>, Yu. L. Pavlov</a:t>
            </a:r>
            <a:endParaRPr lang="ru-RU" dirty="0" smtClean="0">
              <a:latin typeface="Times New Roman" pitchFamily="18" charset="0"/>
              <a:cs typeface="Times New Roman" pitchFamily="18" charset="0"/>
            </a:endParaRPr>
          </a:p>
          <a:p>
            <a:r>
              <a:rPr lang="ru-RU" sz="2600" i="1" dirty="0" smtClean="0">
                <a:latin typeface="Times New Roman" pitchFamily="18" charset="0"/>
                <a:cs typeface="Times New Roman" pitchFamily="18" charset="0"/>
              </a:rPr>
              <a:t>             </a:t>
            </a:r>
            <a:r>
              <a:rPr lang="en-US" sz="2600" i="1" dirty="0" smtClean="0">
                <a:latin typeface="Times New Roman" pitchFamily="18" charset="0"/>
                <a:cs typeface="Times New Roman" pitchFamily="18" charset="0"/>
              </a:rPr>
              <a:t>Institute of Applied Mathematical Research,</a:t>
            </a:r>
            <a:endParaRPr lang="ru-RU" sz="2600" dirty="0" smtClean="0">
              <a:latin typeface="Times New Roman" pitchFamily="18" charset="0"/>
              <a:cs typeface="Times New Roman" pitchFamily="18" charset="0"/>
            </a:endParaRPr>
          </a:p>
          <a:p>
            <a:r>
              <a:rPr lang="ru-RU" sz="2600" i="1" dirty="0" smtClean="0">
                <a:latin typeface="Times New Roman" pitchFamily="18" charset="0"/>
                <a:cs typeface="Times New Roman" pitchFamily="18" charset="0"/>
              </a:rPr>
              <a:t>                                           </a:t>
            </a:r>
            <a:r>
              <a:rPr lang="en-US" sz="2600" i="1" dirty="0" smtClean="0">
                <a:latin typeface="Times New Roman" pitchFamily="18" charset="0"/>
                <a:cs typeface="Times New Roman" pitchFamily="18" charset="0"/>
              </a:rPr>
              <a:t>Karelian Research Centre,</a:t>
            </a:r>
            <a:endParaRPr lang="ru-RU" sz="2600" dirty="0" smtClean="0">
              <a:latin typeface="Times New Roman" pitchFamily="18" charset="0"/>
              <a:cs typeface="Times New Roman" pitchFamily="18" charset="0"/>
            </a:endParaRPr>
          </a:p>
          <a:p>
            <a:r>
              <a:rPr lang="ru-RU" sz="2600" i="1" dirty="0" smtClean="0">
                <a:latin typeface="Times New Roman" pitchFamily="18" charset="0"/>
                <a:cs typeface="Times New Roman" pitchFamily="18" charset="0"/>
              </a:rPr>
              <a:t>                                       </a:t>
            </a:r>
            <a:r>
              <a:rPr lang="en-US" sz="2600" i="1" dirty="0" smtClean="0">
                <a:latin typeface="Times New Roman" pitchFamily="18" charset="0"/>
                <a:cs typeface="Times New Roman" pitchFamily="18" charset="0"/>
              </a:rPr>
              <a:t>Russian Academy of Sciences</a:t>
            </a:r>
            <a:endParaRPr lang="ru-RU" sz="2600" dirty="0" smtClean="0">
              <a:latin typeface="Times New Roman" pitchFamily="18" charset="0"/>
              <a:cs typeface="Times New Roman" pitchFamily="18" charset="0"/>
            </a:endParaRPr>
          </a:p>
          <a:p>
            <a:endParaRPr lang="ru-RU" dirty="0"/>
          </a:p>
        </p:txBody>
      </p:sp>
      <p:sp>
        <p:nvSpPr>
          <p:cNvPr id="4" name="Прямоугольник 3"/>
          <p:cNvSpPr/>
          <p:nvPr/>
        </p:nvSpPr>
        <p:spPr>
          <a:xfrm>
            <a:off x="2627784" y="6093296"/>
            <a:ext cx="3888432" cy="646331"/>
          </a:xfrm>
          <a:prstGeom prst="rect">
            <a:avLst/>
          </a:prstGeom>
        </p:spPr>
        <p:txBody>
          <a:bodyPr wrap="square">
            <a:spAutoFit/>
          </a:bodyPr>
          <a:lstStyle/>
          <a:p>
            <a:r>
              <a:rPr lang="en-US" dirty="0" smtClean="0">
                <a:latin typeface="Times New Roman" pitchFamily="18" charset="0"/>
                <a:cs typeface="Times New Roman" pitchFamily="18" charset="0"/>
              </a:rPr>
              <a:t>Petrozavodsk</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15-18 September 2014</a:t>
            </a:r>
            <a:endParaRPr lang="ru-RU" dirty="0" smtClean="0">
              <a:latin typeface="Times New Roman" pitchFamily="18" charset="0"/>
              <a:cs typeface="Times New Roman" pitchFamily="18" charset="0"/>
            </a:endParaRPr>
          </a:p>
          <a:p>
            <a:r>
              <a:rPr lang="ru-RU" b="1" dirty="0" smtClean="0"/>
              <a:t> </a:t>
            </a:r>
            <a:endParaRPr lang="ru-RU" dirty="0"/>
          </a:p>
        </p:txBody>
      </p:sp>
      <p:sp>
        <p:nvSpPr>
          <p:cNvPr id="6" name="Прямоугольник 5"/>
          <p:cNvSpPr/>
          <p:nvPr/>
        </p:nvSpPr>
        <p:spPr>
          <a:xfrm>
            <a:off x="0" y="548680"/>
            <a:ext cx="9144000" cy="461665"/>
          </a:xfrm>
          <a:prstGeom prst="rect">
            <a:avLst/>
          </a:prstGeom>
        </p:spPr>
        <p:txBody>
          <a:bodyPr wrap="square">
            <a:spAutoFit/>
          </a:bodyPr>
          <a:lstStyle/>
          <a:p>
            <a:r>
              <a:rPr lang="en-US" sz="2400" dirty="0" err="1" smtClean="0">
                <a:latin typeface="Times New Roman" pitchFamily="18" charset="0"/>
                <a:cs typeface="Times New Roman" pitchFamily="18" charset="0"/>
              </a:rPr>
              <a:t>RuFiDiM</a:t>
            </a:r>
            <a:r>
              <a:rPr lang="en-US" sz="2400" dirty="0" smtClean="0">
                <a:latin typeface="Times New Roman" pitchFamily="18" charset="0"/>
                <a:cs typeface="Times New Roman" pitchFamily="18" charset="0"/>
              </a:rPr>
              <a:t> - Third Russian Finnish Symposium on Discrete Mathematics</a:t>
            </a:r>
            <a:endParaRPr lang="en-US" sz="24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052736"/>
            <a:ext cx="8424936" cy="4524315"/>
          </a:xfrm>
          <a:prstGeom prst="rect">
            <a:avLst/>
          </a:prstGeom>
        </p:spPr>
        <p:txBody>
          <a:bodyPr wrap="square">
            <a:spAutoFit/>
          </a:bodyPr>
          <a:lstStyle/>
          <a:p>
            <a:r>
              <a:rPr lang="en-US" sz="3600" dirty="0" smtClean="0">
                <a:latin typeface="Times New Roman" pitchFamily="18" charset="0"/>
                <a:cs typeface="Times New Roman" pitchFamily="18" charset="0"/>
              </a:rPr>
              <a:t>      Many papers have been published lately on random graphs that model complex communication networks such as the Internet, mobile communication systems and social networks. We consider a model which as known from the literature and shown in these papers, describes the structure and dynamics of real networks quite well. </a:t>
            </a:r>
            <a:endParaRPr lang="ru-RU" sz="36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74481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US" sz="3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First this model was considered in these papers</a:t>
            </a:r>
            <a:r>
              <a:rPr kumimoji="0" lang="ru-RU" sz="3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en-US" sz="34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p>
          <a:p>
            <a:pPr marL="742950" indent="-742950" fontAlgn="base">
              <a:spcBef>
                <a:spcPct val="0"/>
              </a:spcBef>
              <a:spcAft>
                <a:spcPct val="0"/>
              </a:spcAft>
              <a:buAutoNum type="arabicPeriod"/>
            </a:pPr>
            <a:r>
              <a:rPr lang="en-US" sz="3400" dirty="0" smtClean="0">
                <a:latin typeface="Times New Roman" pitchFamily="18" charset="0"/>
                <a:cs typeface="Times New Roman" pitchFamily="18" charset="0"/>
              </a:rPr>
              <a:t>Aiello, W., Chung, F., &amp; Lu, L. A random graph model  for massive graphs. Proc. of the 32nd Annual ACM Symposium on Theory of Computing</a:t>
            </a:r>
            <a:r>
              <a:rPr lang="ru-RU" sz="3400"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2000</a:t>
            </a:r>
            <a:r>
              <a:rPr lang="ru-RU" sz="3400"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P. 171-180.</a:t>
            </a:r>
          </a:p>
          <a:p>
            <a:pPr marL="742950" indent="-742950" fontAlgn="base">
              <a:spcBef>
                <a:spcPct val="0"/>
              </a:spcBef>
              <a:spcAft>
                <a:spcPct val="0"/>
              </a:spcAft>
              <a:buAutoNum type="arabicPeriod" startAt="2"/>
            </a:pPr>
            <a:r>
              <a:rPr lang="en-US" sz="3400" dirty="0" err="1" smtClean="0">
                <a:latin typeface="Times New Roman" pitchFamily="18" charset="0"/>
                <a:cs typeface="Times New Roman" pitchFamily="18" charset="0"/>
              </a:rPr>
              <a:t>Faloutsos</a:t>
            </a:r>
            <a:r>
              <a:rPr lang="en-US" sz="3400" dirty="0" smtClean="0">
                <a:latin typeface="Times New Roman" pitchFamily="18" charset="0"/>
                <a:cs typeface="Times New Roman" pitchFamily="18" charset="0"/>
              </a:rPr>
              <a:t> M., </a:t>
            </a:r>
            <a:r>
              <a:rPr lang="en-US" sz="3400" dirty="0" err="1" smtClean="0">
                <a:latin typeface="Times New Roman" pitchFamily="18" charset="0"/>
                <a:cs typeface="Times New Roman" pitchFamily="18" charset="0"/>
              </a:rPr>
              <a:t>Faloutsos</a:t>
            </a:r>
            <a:r>
              <a:rPr lang="en-US" sz="3400" dirty="0" smtClean="0">
                <a:latin typeface="Times New Roman" pitchFamily="18" charset="0"/>
                <a:cs typeface="Times New Roman" pitchFamily="18" charset="0"/>
              </a:rPr>
              <a:t> P., </a:t>
            </a:r>
            <a:r>
              <a:rPr lang="en-US" sz="3400" dirty="0" err="1" smtClean="0">
                <a:latin typeface="Times New Roman" pitchFamily="18" charset="0"/>
                <a:cs typeface="Times New Roman" pitchFamily="18" charset="0"/>
              </a:rPr>
              <a:t>Faloutsos</a:t>
            </a:r>
            <a:r>
              <a:rPr lang="en-US" sz="3400" dirty="0" smtClean="0">
                <a:latin typeface="Times New Roman" pitchFamily="18" charset="0"/>
                <a:cs typeface="Times New Roman" pitchFamily="18" charset="0"/>
              </a:rPr>
              <a:t> C. On power-law relationships of the Internet topology. // Computer Communication Rev. 1999. Vol. 29. P. 251-262. </a:t>
            </a:r>
          </a:p>
          <a:p>
            <a:pPr marL="742950" indent="-742950" fontAlgn="base">
              <a:spcBef>
                <a:spcPct val="0"/>
              </a:spcBef>
              <a:spcAft>
                <a:spcPct val="0"/>
              </a:spcAft>
              <a:buAutoNum type="arabicPeriod" startAt="2"/>
            </a:pPr>
            <a:r>
              <a:rPr lang="en-US" sz="3400" dirty="0" err="1" smtClean="0">
                <a:latin typeface="Times New Roman" pitchFamily="18" charset="0"/>
                <a:cs typeface="Times New Roman" pitchFamily="18" charset="0"/>
              </a:rPr>
              <a:t>Reittu</a:t>
            </a:r>
            <a:r>
              <a:rPr lang="en-US" sz="3400" dirty="0" smtClean="0">
                <a:latin typeface="Times New Roman" pitchFamily="18" charset="0"/>
                <a:cs typeface="Times New Roman" pitchFamily="18" charset="0"/>
              </a:rPr>
              <a:t> H., </a:t>
            </a:r>
            <a:r>
              <a:rPr lang="en-US" sz="3400" dirty="0" err="1" smtClean="0">
                <a:latin typeface="Times New Roman" pitchFamily="18" charset="0"/>
                <a:cs typeface="Times New Roman" pitchFamily="18" charset="0"/>
              </a:rPr>
              <a:t>Norros</a:t>
            </a:r>
            <a:r>
              <a:rPr lang="en-US" sz="3400" dirty="0" smtClean="0">
                <a:latin typeface="Times New Roman" pitchFamily="18" charset="0"/>
                <a:cs typeface="Times New Roman" pitchFamily="18" charset="0"/>
              </a:rPr>
              <a:t> I. On the power-law random graph model of massive data networks. // Performance Evaluation. 2004. Vol. 55. P. 3-23.</a:t>
            </a:r>
            <a:endParaRPr lang="ru-RU" sz="3400"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ru-RU" sz="1800" b="0" i="0" u="none" strike="noStrike" cap="none" normalizeH="0" baseline="0" smtClean="0">
              <a:ln>
                <a:noFill/>
              </a:ln>
              <a:solidFill>
                <a:schemeClr val="tx1"/>
              </a:solidFill>
              <a:effectLst/>
              <a:latin typeface="Arial" pitchFamily="34" charset="0"/>
            </a:endParaRPr>
          </a:p>
        </p:txBody>
      </p:sp>
      <p:pic>
        <p:nvPicPr>
          <p:cNvPr id="9220"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411760" y="3573016"/>
            <a:ext cx="2448272" cy="576064"/>
          </a:xfrm>
          <a:prstGeom prst="rect">
            <a:avLst/>
          </a:prstGeom>
          <a:noFill/>
        </p:spPr>
      </p:pic>
      <p:sp>
        <p:nvSpPr>
          <p:cNvPr id="9222" name="Rectangle 6"/>
          <p:cNvSpPr>
            <a:spLocks noChangeArrowheads="1"/>
          </p:cNvSpPr>
          <p:nvPr/>
        </p:nvSpPr>
        <p:spPr bwMode="auto">
          <a:xfrm>
            <a:off x="1187624" y="3564305"/>
            <a:ext cx="896448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22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9227" name="Rectangle 11"/>
          <p:cNvSpPr>
            <a:spLocks noChangeArrowheads="1"/>
          </p:cNvSpPr>
          <p:nvPr/>
        </p:nvSpPr>
        <p:spPr bwMode="auto">
          <a:xfrm>
            <a:off x="-36512" y="4656038"/>
            <a:ext cx="9073008"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where</a:t>
            </a:r>
            <a:r>
              <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en-US" sz="3200" dirty="0" smtClean="0">
                <a:latin typeface="Times New Roman" pitchFamily="18" charset="0"/>
                <a:cs typeface="Times New Roman" pitchFamily="18" charset="0"/>
              </a:rPr>
              <a:t>has the value from</a:t>
            </a:r>
            <a:r>
              <a:rPr lang="ru-RU" sz="3200" dirty="0" smtClean="0">
                <a:latin typeface="Times New Roman" pitchFamily="18" charset="0"/>
                <a:cs typeface="Times New Roman" pitchFamily="18" charset="0"/>
              </a:rPr>
              <a:t> 1 </a:t>
            </a:r>
            <a:r>
              <a:rPr lang="en-US" sz="3200" dirty="0" smtClean="0">
                <a:latin typeface="Times New Roman" pitchFamily="18" charset="0"/>
                <a:cs typeface="Times New Roman" pitchFamily="18" charset="0"/>
              </a:rPr>
              <a:t>to    ,      has the value from 1 to infinity,     </a:t>
            </a:r>
            <a:r>
              <a:rPr lang="en-US" sz="3200" dirty="0" smtClean="0">
                <a:latin typeface="Times New Roman" pitchFamily="18" charset="0"/>
                <a:ea typeface="Times New Roman" pitchFamily="18" charset="0"/>
                <a:cs typeface="Times New Roman" pitchFamily="18" charset="0"/>
              </a:rPr>
              <a:t>is a positive</a:t>
            </a:r>
            <a:r>
              <a:rPr lang="ru-RU" sz="3200" dirty="0" smtClean="0">
                <a:latin typeface="Times New Roman" pitchFamily="18" charset="0"/>
                <a:ea typeface="Times New Roman" pitchFamily="18" charset="0"/>
                <a:cs typeface="Times New Roman" pitchFamily="18" charset="0"/>
              </a:rPr>
              <a:t> </a:t>
            </a:r>
            <a:r>
              <a:rPr lang="en-US" sz="3200" dirty="0" smtClean="0">
                <a:latin typeface="Times New Roman" pitchFamily="18" charset="0"/>
                <a:ea typeface="Times New Roman" pitchFamily="18" charset="0"/>
                <a:cs typeface="Times New Roman" pitchFamily="18" charset="0"/>
              </a:rPr>
              <a:t>parameter. </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9228" name="Rectangle 12"/>
          <p:cNvSpPr>
            <a:spLocks noChangeArrowheads="1"/>
          </p:cNvSpPr>
          <p:nvPr/>
        </p:nvSpPr>
        <p:spPr bwMode="auto">
          <a:xfrm>
            <a:off x="0" y="663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1229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2291" name="Rectangle 3"/>
          <p:cNvSpPr>
            <a:spLocks noChangeArrowheads="1"/>
          </p:cNvSpPr>
          <p:nvPr/>
        </p:nvSpPr>
        <p:spPr bwMode="auto">
          <a:xfrm>
            <a:off x="0" y="666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Прямоугольник 13"/>
          <p:cNvSpPr/>
          <p:nvPr/>
        </p:nvSpPr>
        <p:spPr>
          <a:xfrm>
            <a:off x="0" y="980728"/>
            <a:ext cx="9144000" cy="2062103"/>
          </a:xfrm>
          <a:prstGeom prst="rect">
            <a:avLst/>
          </a:prstGeom>
        </p:spPr>
        <p:txBody>
          <a:bodyPr wrap="square">
            <a:spAutoFit/>
          </a:bodyPr>
          <a:lstStyle/>
          <a:p>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We consider power-law random graphs with </a:t>
            </a:r>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vertices. The degrees of vertices</a:t>
            </a:r>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are independent identically distributed random</a:t>
            </a:r>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variables</a:t>
            </a:r>
            <a:r>
              <a:rPr lang="ru-RU" sz="3200" dirty="0" smtClean="0">
                <a:latin typeface="Times New Roman" pitchFamily="18" charset="0"/>
                <a:cs typeface="Times New Roman" pitchFamily="18" charset="0"/>
              </a:rPr>
              <a:t> </a:t>
            </a:r>
          </a:p>
          <a:p>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drawn from the following law:  </a:t>
            </a:r>
            <a:endParaRPr lang="ru-RU" sz="3200" dirty="0">
              <a:latin typeface="Times New Roman" pitchFamily="18" charset="0"/>
              <a:cs typeface="Times New Roman" pitchFamily="18" charset="0"/>
            </a:endParaRPr>
          </a:p>
        </p:txBody>
      </p:sp>
      <p:pic>
        <p:nvPicPr>
          <p:cNvPr id="15" name="Picture 1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956376" y="1052736"/>
            <a:ext cx="288032" cy="576064"/>
          </a:xfrm>
          <a:prstGeom prst="rect">
            <a:avLst/>
          </a:prstGeom>
          <a:noFill/>
        </p:spPr>
      </p:pic>
      <p:sp>
        <p:nvSpPr>
          <p:cNvPr id="143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4337"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436096" y="1556792"/>
            <a:ext cx="1224136" cy="576064"/>
          </a:xfrm>
          <a:prstGeom prst="rect">
            <a:avLst/>
          </a:prstGeom>
          <a:noFill/>
        </p:spPr>
      </p:pic>
      <p:sp>
        <p:nvSpPr>
          <p:cNvPr id="14339" name="Rectangle 3"/>
          <p:cNvSpPr>
            <a:spLocks noChangeArrowheads="1"/>
          </p:cNvSpPr>
          <p:nvPr/>
        </p:nvSpPr>
        <p:spPr bwMode="auto">
          <a:xfrm>
            <a:off x="0" y="206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r>
              <a:rPr kumimoji="0" lang="ru-RU" sz="900" b="0" i="0" u="none" strike="noStrike" cap="none" normalizeH="0" baseline="0" smtClean="0">
                <a:ln>
                  <a:noFill/>
                </a:ln>
                <a:solidFill>
                  <a:schemeClr val="tx1"/>
                </a:solidFill>
                <a:effectLst/>
                <a:latin typeface="Arial" pitchFamily="34"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1434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4340"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07504" y="2564904"/>
            <a:ext cx="1368152" cy="504056"/>
          </a:xfrm>
          <a:prstGeom prst="rect">
            <a:avLst/>
          </a:prstGeom>
          <a:noFill/>
        </p:spPr>
      </p:pic>
      <p:sp>
        <p:nvSpPr>
          <p:cNvPr id="1434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4342" name="Picture 6"/>
          <p:cNvPicPr>
            <a:picLocks noChangeAspect="1" noChangeArrowheads="1"/>
          </p:cNvPicPr>
          <p:nvPr/>
        </p:nvPicPr>
        <p:blipFill>
          <a:blip r:embed="rId6" cstate="print">
            <a:clrChange>
              <a:clrFrom>
                <a:srgbClr val="FFFFFF"/>
              </a:clrFrom>
              <a:clrTo>
                <a:srgbClr val="FFFFFF">
                  <a:alpha val="0"/>
                </a:srgbClr>
              </a:clrTo>
            </a:clrChange>
            <a:lum bright="10000"/>
          </a:blip>
          <a:srcRect/>
          <a:stretch>
            <a:fillRect/>
          </a:stretch>
        </p:blipFill>
        <p:spPr bwMode="auto">
          <a:xfrm>
            <a:off x="1152128" y="4725144"/>
            <a:ext cx="251520" cy="566416"/>
          </a:xfrm>
          <a:prstGeom prst="rect">
            <a:avLst/>
          </a:prstGeom>
          <a:noFill/>
        </p:spPr>
      </p:pic>
      <p:sp>
        <p:nvSpPr>
          <p:cNvPr id="1434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5" name="Picture 1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4725144"/>
            <a:ext cx="288032" cy="576064"/>
          </a:xfrm>
          <a:prstGeom prst="rect">
            <a:avLst/>
          </a:prstGeom>
          <a:noFill/>
        </p:spPr>
      </p:pic>
      <p:sp>
        <p:nvSpPr>
          <p:cNvPr id="1434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4346" name="Picture 10"/>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5940152" y="4725144"/>
            <a:ext cx="308099" cy="566415"/>
          </a:xfrm>
          <a:prstGeom prst="rect">
            <a:avLst/>
          </a:prstGeom>
          <a:noFill/>
        </p:spPr>
      </p:pic>
      <p:sp>
        <p:nvSpPr>
          <p:cNvPr id="1434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4348" name="Picture 12"/>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987824" y="5157192"/>
            <a:ext cx="288032" cy="64807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lstStyle/>
          <a:p>
            <a:r>
              <a:rPr lang="en-US" dirty="0" smtClean="0">
                <a:latin typeface="Times New Roman" pitchFamily="18" charset="0"/>
                <a:cs typeface="Times New Roman" pitchFamily="18" charset="0"/>
              </a:rPr>
              <a:t>Construction of the graph</a:t>
            </a:r>
            <a:endParaRPr lang="ru-RU" dirty="0"/>
          </a:p>
        </p:txBody>
      </p:sp>
      <p:sp>
        <p:nvSpPr>
          <p:cNvPr id="4" name="Прямоугольник 3"/>
          <p:cNvSpPr/>
          <p:nvPr/>
        </p:nvSpPr>
        <p:spPr>
          <a:xfrm>
            <a:off x="0" y="1132776"/>
            <a:ext cx="9144000" cy="5725224"/>
          </a:xfrm>
          <a:prstGeom prst="rect">
            <a:avLst/>
          </a:prstGeom>
        </p:spPr>
        <p:txBody>
          <a:bodyPr wrap="square">
            <a:spAutoFit/>
          </a:bodyPr>
          <a:lstStyle/>
          <a:p>
            <a:r>
              <a:rPr lang="en-US" sz="3200" dirty="0" smtClean="0">
                <a:latin typeface="Times New Roman" pitchFamily="18" charset="0"/>
                <a:cs typeface="Times New Roman" pitchFamily="18" charset="0"/>
              </a:rPr>
              <a:t>     Let      stand for the total number of stubs, </a:t>
            </a:r>
          </a:p>
          <a:p>
            <a:r>
              <a:rPr lang="en-US" sz="3200" dirty="0" smtClean="0">
                <a:latin typeface="Times New Roman" pitchFamily="18" charset="0"/>
                <a:cs typeface="Times New Roman" pitchFamily="18" charset="0"/>
              </a:rPr>
              <a:t>                         Construction of the graph consists of two stages. At the first stage degrees of all vertices are determined with the help of distribution (1). It is considered that vertices have outgoing stubs, i.e. edges coming out of a vertex for which the connected vertices are not yet known. All stubs of vertices are numbered in an arbitrary order. At the second stage each stub is connected to another </a:t>
            </a:r>
            <a:r>
              <a:rPr lang="en-US" sz="3200" dirty="0" err="1" smtClean="0">
                <a:latin typeface="Times New Roman" pitchFamily="18" charset="0"/>
                <a:cs typeface="Times New Roman" pitchFamily="18" charset="0"/>
              </a:rPr>
              <a:t>equiprobably</a:t>
            </a:r>
            <a:r>
              <a:rPr lang="en-US" sz="3200" dirty="0" smtClean="0">
                <a:latin typeface="Times New Roman" pitchFamily="18" charset="0"/>
                <a:cs typeface="Times New Roman" pitchFamily="18" charset="0"/>
              </a:rPr>
              <a:t> to form edges. Such graphs are called power-law random graphs.</a:t>
            </a:r>
            <a:endParaRPr lang="ru-RU" sz="3200" dirty="0">
              <a:latin typeface="Times New Roman" pitchFamily="18" charset="0"/>
              <a:cs typeface="Times New Roman" pitchFamily="18" charset="0"/>
            </a:endParaRPr>
          </a:p>
        </p:txBody>
      </p:sp>
      <p:pic>
        <p:nvPicPr>
          <p:cNvPr id="5" name="Picture 1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59632" y="1268760"/>
            <a:ext cx="376449" cy="487554"/>
          </a:xfrm>
          <a:prstGeom prst="rect">
            <a:avLst/>
          </a:prstGeom>
          <a:noFill/>
        </p:spPr>
      </p:pic>
      <p:sp>
        <p:nvSpPr>
          <p:cNvPr id="286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8673"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7504" y="1700808"/>
            <a:ext cx="2376264" cy="576064"/>
          </a:xfrm>
          <a:prstGeom prst="rect">
            <a:avLst/>
          </a:prstGeom>
          <a:noFill/>
        </p:spPr>
      </p:pic>
      <p:sp>
        <p:nvSpPr>
          <p:cNvPr id="28675" name="Rectangle 3"/>
          <p:cNvSpPr>
            <a:spLocks noChangeArrowheads="1"/>
          </p:cNvSpPr>
          <p:nvPr/>
        </p:nvSpPr>
        <p:spPr bwMode="auto">
          <a:xfrm>
            <a:off x="0" y="206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rPr>
              <a:t> </a:t>
            </a:r>
            <a:r>
              <a:rPr kumimoji="0" lang="ru-RU" sz="900" b="0" i="0" u="none" strike="noStrike" cap="none" normalizeH="0" baseline="0" smtClean="0">
                <a:ln>
                  <a:noFill/>
                </a:ln>
                <a:solidFill>
                  <a:schemeClr val="tx1"/>
                </a:solidFill>
                <a:effectLst/>
                <a:latin typeface="Arial" pitchFamily="34" charset="0"/>
              </a:rPr>
              <a:t> </a:t>
            </a: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atin typeface="Times New Roman" pitchFamily="18" charset="0"/>
                <a:cs typeface="Times New Roman" pitchFamily="18" charset="0"/>
              </a:rPr>
              <a:t>Construction of the graph</a:t>
            </a:r>
            <a:endParaRPr lang="ru-RU" b="1" dirty="0">
              <a:latin typeface="Times New Roman" pitchFamily="18" charset="0"/>
              <a:cs typeface="Times New Roman" pitchFamily="18" charset="0"/>
            </a:endParaRPr>
          </a:p>
        </p:txBody>
      </p:sp>
      <p:sp>
        <p:nvSpPr>
          <p:cNvPr id="5" name="Oval 42"/>
          <p:cNvSpPr>
            <a:spLocks noChangeArrowheads="1"/>
          </p:cNvSpPr>
          <p:nvPr/>
        </p:nvSpPr>
        <p:spPr bwMode="auto">
          <a:xfrm>
            <a:off x="1482725" y="3179763"/>
            <a:ext cx="288925" cy="287337"/>
          </a:xfrm>
          <a:prstGeom prst="ellipse">
            <a:avLst/>
          </a:prstGeom>
          <a:solidFill>
            <a:srgbClr val="000080"/>
          </a:solidFill>
          <a:ln w="9525">
            <a:solidFill>
              <a:schemeClr val="tx1"/>
            </a:solidFill>
            <a:miter lim="800000"/>
            <a:headEnd/>
            <a:tailEnd/>
          </a:ln>
        </p:spPr>
        <p:txBody>
          <a:bodyPr wrap="none" anchor="ctr"/>
          <a:lstStyle/>
          <a:p>
            <a:endParaRPr lang="ru-RU"/>
          </a:p>
        </p:txBody>
      </p:sp>
      <p:sp>
        <p:nvSpPr>
          <p:cNvPr id="6" name="Oval 43"/>
          <p:cNvSpPr>
            <a:spLocks noChangeArrowheads="1"/>
          </p:cNvSpPr>
          <p:nvPr/>
        </p:nvSpPr>
        <p:spPr bwMode="auto">
          <a:xfrm>
            <a:off x="1700213" y="5411788"/>
            <a:ext cx="287337" cy="287337"/>
          </a:xfrm>
          <a:prstGeom prst="ellipse">
            <a:avLst/>
          </a:prstGeom>
          <a:solidFill>
            <a:srgbClr val="000080"/>
          </a:solidFill>
          <a:ln w="9525">
            <a:solidFill>
              <a:schemeClr val="tx1"/>
            </a:solidFill>
            <a:miter lim="800000"/>
            <a:headEnd/>
            <a:tailEnd/>
          </a:ln>
        </p:spPr>
        <p:txBody>
          <a:bodyPr wrap="none" anchor="ctr"/>
          <a:lstStyle/>
          <a:p>
            <a:endParaRPr lang="ru-RU"/>
          </a:p>
        </p:txBody>
      </p:sp>
      <p:sp>
        <p:nvSpPr>
          <p:cNvPr id="7" name="Oval 44"/>
          <p:cNvSpPr>
            <a:spLocks noChangeArrowheads="1"/>
          </p:cNvSpPr>
          <p:nvPr/>
        </p:nvSpPr>
        <p:spPr bwMode="auto">
          <a:xfrm>
            <a:off x="3859213" y="3035300"/>
            <a:ext cx="288925" cy="287338"/>
          </a:xfrm>
          <a:prstGeom prst="ellipse">
            <a:avLst/>
          </a:prstGeom>
          <a:solidFill>
            <a:srgbClr val="000080"/>
          </a:solidFill>
          <a:ln w="9525">
            <a:solidFill>
              <a:schemeClr val="tx1"/>
            </a:solidFill>
            <a:miter lim="800000"/>
            <a:headEnd/>
            <a:tailEnd/>
          </a:ln>
        </p:spPr>
        <p:txBody>
          <a:bodyPr wrap="none" anchor="ctr"/>
          <a:lstStyle/>
          <a:p>
            <a:endParaRPr lang="ru-RU"/>
          </a:p>
        </p:txBody>
      </p:sp>
      <p:sp>
        <p:nvSpPr>
          <p:cNvPr id="8" name="Oval 45"/>
          <p:cNvSpPr>
            <a:spLocks noChangeArrowheads="1"/>
          </p:cNvSpPr>
          <p:nvPr/>
        </p:nvSpPr>
        <p:spPr bwMode="auto">
          <a:xfrm>
            <a:off x="6811963" y="3179763"/>
            <a:ext cx="288925" cy="287337"/>
          </a:xfrm>
          <a:prstGeom prst="ellipse">
            <a:avLst/>
          </a:prstGeom>
          <a:solidFill>
            <a:srgbClr val="000080"/>
          </a:solidFill>
          <a:ln w="9525">
            <a:solidFill>
              <a:schemeClr val="tx1"/>
            </a:solidFill>
            <a:miter lim="800000"/>
            <a:headEnd/>
            <a:tailEnd/>
          </a:ln>
        </p:spPr>
        <p:txBody>
          <a:bodyPr wrap="none" anchor="ctr"/>
          <a:lstStyle/>
          <a:p>
            <a:endParaRPr lang="ru-RU"/>
          </a:p>
        </p:txBody>
      </p:sp>
      <p:sp>
        <p:nvSpPr>
          <p:cNvPr id="9" name="Oval 46"/>
          <p:cNvSpPr>
            <a:spLocks noChangeArrowheads="1"/>
          </p:cNvSpPr>
          <p:nvPr/>
        </p:nvSpPr>
        <p:spPr bwMode="auto">
          <a:xfrm>
            <a:off x="3932238" y="5411788"/>
            <a:ext cx="287337" cy="287337"/>
          </a:xfrm>
          <a:prstGeom prst="ellipse">
            <a:avLst/>
          </a:prstGeom>
          <a:solidFill>
            <a:srgbClr val="000080"/>
          </a:solidFill>
          <a:ln w="9525">
            <a:solidFill>
              <a:schemeClr val="tx1"/>
            </a:solidFill>
            <a:miter lim="800000"/>
            <a:headEnd/>
            <a:tailEnd/>
          </a:ln>
        </p:spPr>
        <p:txBody>
          <a:bodyPr wrap="none" anchor="ctr"/>
          <a:lstStyle/>
          <a:p>
            <a:endParaRPr lang="ru-RU"/>
          </a:p>
        </p:txBody>
      </p:sp>
      <p:sp>
        <p:nvSpPr>
          <p:cNvPr id="10" name="Oval 47"/>
          <p:cNvSpPr>
            <a:spLocks noChangeArrowheads="1"/>
          </p:cNvSpPr>
          <p:nvPr/>
        </p:nvSpPr>
        <p:spPr bwMode="auto">
          <a:xfrm>
            <a:off x="6164263" y="5338763"/>
            <a:ext cx="287337" cy="288925"/>
          </a:xfrm>
          <a:prstGeom prst="ellipse">
            <a:avLst/>
          </a:prstGeom>
          <a:solidFill>
            <a:srgbClr val="000080"/>
          </a:solidFill>
          <a:ln w="9525">
            <a:solidFill>
              <a:schemeClr val="tx1"/>
            </a:solidFill>
            <a:miter lim="800000"/>
            <a:headEnd/>
            <a:tailEnd/>
          </a:ln>
        </p:spPr>
        <p:txBody>
          <a:bodyPr wrap="none" anchor="ctr"/>
          <a:lstStyle/>
          <a:p>
            <a:endParaRPr lang="ru-RU"/>
          </a:p>
        </p:txBody>
      </p:sp>
      <p:sp>
        <p:nvSpPr>
          <p:cNvPr id="11" name="Oval 48"/>
          <p:cNvSpPr>
            <a:spLocks noChangeArrowheads="1"/>
          </p:cNvSpPr>
          <p:nvPr/>
        </p:nvSpPr>
        <p:spPr bwMode="auto">
          <a:xfrm>
            <a:off x="7172325" y="5122863"/>
            <a:ext cx="288925" cy="288925"/>
          </a:xfrm>
          <a:prstGeom prst="ellipse">
            <a:avLst/>
          </a:prstGeom>
          <a:solidFill>
            <a:srgbClr val="000080"/>
          </a:solidFill>
          <a:ln w="9525">
            <a:solidFill>
              <a:schemeClr val="tx1"/>
            </a:solidFill>
            <a:miter lim="800000"/>
            <a:headEnd/>
            <a:tailEnd/>
          </a:ln>
        </p:spPr>
        <p:txBody>
          <a:bodyPr wrap="none" anchor="ctr"/>
          <a:lstStyle/>
          <a:p>
            <a:endParaRPr lang="ru-RU"/>
          </a:p>
        </p:txBody>
      </p:sp>
      <p:cxnSp>
        <p:nvCxnSpPr>
          <p:cNvPr id="12" name="AutoShape 49"/>
          <p:cNvCxnSpPr>
            <a:cxnSpLocks noChangeShapeType="1"/>
            <a:stCxn id="6" idx="0"/>
            <a:endCxn id="29" idx="3"/>
          </p:cNvCxnSpPr>
          <p:nvPr/>
        </p:nvCxnSpPr>
        <p:spPr bwMode="auto">
          <a:xfrm flipH="1" flipV="1">
            <a:off x="1812925" y="4919663"/>
            <a:ext cx="31750" cy="492125"/>
          </a:xfrm>
          <a:prstGeom prst="straightConnector1">
            <a:avLst/>
          </a:prstGeom>
          <a:noFill/>
          <a:ln w="38100">
            <a:solidFill>
              <a:schemeClr val="tx1"/>
            </a:solidFill>
            <a:miter lim="800000"/>
            <a:headEnd/>
            <a:tailEnd/>
          </a:ln>
        </p:spPr>
      </p:cxnSp>
      <p:cxnSp>
        <p:nvCxnSpPr>
          <p:cNvPr id="13" name="AutoShape 50"/>
          <p:cNvCxnSpPr>
            <a:cxnSpLocks noChangeShapeType="1"/>
            <a:stCxn id="5" idx="4"/>
            <a:endCxn id="29" idx="0"/>
          </p:cNvCxnSpPr>
          <p:nvPr/>
        </p:nvCxnSpPr>
        <p:spPr bwMode="auto">
          <a:xfrm flipH="1">
            <a:off x="1577975" y="3467100"/>
            <a:ext cx="49213" cy="423863"/>
          </a:xfrm>
          <a:prstGeom prst="straightConnector1">
            <a:avLst/>
          </a:prstGeom>
          <a:noFill/>
          <a:ln w="38100">
            <a:solidFill>
              <a:schemeClr val="tx1"/>
            </a:solidFill>
            <a:miter lim="800000"/>
            <a:headEnd/>
            <a:tailEnd/>
          </a:ln>
        </p:spPr>
      </p:cxnSp>
      <p:cxnSp>
        <p:nvCxnSpPr>
          <p:cNvPr id="14" name="AutoShape 51"/>
          <p:cNvCxnSpPr>
            <a:cxnSpLocks noChangeShapeType="1"/>
            <a:stCxn id="5" idx="0"/>
            <a:endCxn id="32" idx="0"/>
          </p:cNvCxnSpPr>
          <p:nvPr/>
        </p:nvCxnSpPr>
        <p:spPr bwMode="auto">
          <a:xfrm flipV="1">
            <a:off x="1627188" y="2730500"/>
            <a:ext cx="485775" cy="449263"/>
          </a:xfrm>
          <a:prstGeom prst="straightConnector1">
            <a:avLst/>
          </a:prstGeom>
          <a:noFill/>
          <a:ln w="38100">
            <a:solidFill>
              <a:schemeClr val="tx1"/>
            </a:solidFill>
            <a:miter lim="800000"/>
            <a:headEnd/>
            <a:tailEnd/>
          </a:ln>
        </p:spPr>
      </p:cxnSp>
      <p:cxnSp>
        <p:nvCxnSpPr>
          <p:cNvPr id="15" name="AutoShape 52"/>
          <p:cNvCxnSpPr>
            <a:cxnSpLocks noChangeShapeType="1"/>
            <a:stCxn id="5" idx="7"/>
            <a:endCxn id="21" idx="0"/>
          </p:cNvCxnSpPr>
          <p:nvPr/>
        </p:nvCxnSpPr>
        <p:spPr bwMode="auto">
          <a:xfrm flipV="1">
            <a:off x="1728788" y="3035300"/>
            <a:ext cx="671512" cy="187325"/>
          </a:xfrm>
          <a:prstGeom prst="straightConnector1">
            <a:avLst/>
          </a:prstGeom>
          <a:noFill/>
          <a:ln w="38100">
            <a:solidFill>
              <a:schemeClr val="tx1"/>
            </a:solidFill>
            <a:miter lim="800000"/>
            <a:headEnd/>
            <a:tailEnd/>
          </a:ln>
        </p:spPr>
      </p:cxnSp>
      <p:cxnSp>
        <p:nvCxnSpPr>
          <p:cNvPr id="16" name="AutoShape 53"/>
          <p:cNvCxnSpPr>
            <a:cxnSpLocks noChangeShapeType="1"/>
            <a:stCxn id="5" idx="5"/>
            <a:endCxn id="30" idx="0"/>
          </p:cNvCxnSpPr>
          <p:nvPr/>
        </p:nvCxnSpPr>
        <p:spPr bwMode="auto">
          <a:xfrm>
            <a:off x="1728788" y="3424238"/>
            <a:ext cx="692150" cy="514350"/>
          </a:xfrm>
          <a:prstGeom prst="straightConnector1">
            <a:avLst/>
          </a:prstGeom>
          <a:noFill/>
          <a:ln w="38100">
            <a:solidFill>
              <a:schemeClr val="tx1"/>
            </a:solidFill>
            <a:miter lim="800000"/>
            <a:headEnd/>
            <a:tailEnd/>
          </a:ln>
        </p:spPr>
      </p:cxnSp>
      <p:cxnSp>
        <p:nvCxnSpPr>
          <p:cNvPr id="17" name="AutoShape 54"/>
          <p:cNvCxnSpPr>
            <a:cxnSpLocks noChangeShapeType="1"/>
            <a:stCxn id="7" idx="2"/>
            <a:endCxn id="21" idx="2"/>
          </p:cNvCxnSpPr>
          <p:nvPr/>
        </p:nvCxnSpPr>
        <p:spPr bwMode="auto">
          <a:xfrm flipH="1" flipV="1">
            <a:off x="3230563" y="3035300"/>
            <a:ext cx="628650" cy="144463"/>
          </a:xfrm>
          <a:prstGeom prst="straightConnector1">
            <a:avLst/>
          </a:prstGeom>
          <a:noFill/>
          <a:ln w="38100">
            <a:solidFill>
              <a:schemeClr val="tx1"/>
            </a:solidFill>
            <a:miter lim="800000"/>
            <a:headEnd/>
            <a:tailEnd/>
          </a:ln>
        </p:spPr>
      </p:cxnSp>
      <p:cxnSp>
        <p:nvCxnSpPr>
          <p:cNvPr id="18" name="AutoShape 55"/>
          <p:cNvCxnSpPr>
            <a:cxnSpLocks noChangeShapeType="1"/>
          </p:cNvCxnSpPr>
          <p:nvPr/>
        </p:nvCxnSpPr>
        <p:spPr bwMode="auto">
          <a:xfrm flipV="1">
            <a:off x="4003675" y="2890838"/>
            <a:ext cx="701675" cy="168275"/>
          </a:xfrm>
          <a:prstGeom prst="straightConnector1">
            <a:avLst/>
          </a:prstGeom>
          <a:noFill/>
          <a:ln w="38100">
            <a:solidFill>
              <a:schemeClr val="tx1"/>
            </a:solidFill>
            <a:miter lim="800000"/>
            <a:headEnd/>
            <a:tailEnd/>
          </a:ln>
        </p:spPr>
      </p:cxnSp>
      <p:cxnSp>
        <p:nvCxnSpPr>
          <p:cNvPr id="19" name="AutoShape 56"/>
          <p:cNvCxnSpPr>
            <a:cxnSpLocks noChangeShapeType="1"/>
            <a:stCxn id="7" idx="6"/>
            <a:endCxn id="35" idx="0"/>
          </p:cNvCxnSpPr>
          <p:nvPr/>
        </p:nvCxnSpPr>
        <p:spPr bwMode="auto">
          <a:xfrm>
            <a:off x="4148138" y="3179763"/>
            <a:ext cx="557212" cy="215900"/>
          </a:xfrm>
          <a:prstGeom prst="straightConnector1">
            <a:avLst/>
          </a:prstGeom>
          <a:noFill/>
          <a:ln w="38100">
            <a:solidFill>
              <a:schemeClr val="tx1"/>
            </a:solidFill>
            <a:miter lim="800000"/>
            <a:headEnd/>
            <a:tailEnd/>
          </a:ln>
        </p:spPr>
      </p:cxnSp>
      <p:cxnSp>
        <p:nvCxnSpPr>
          <p:cNvPr id="20" name="AutoShape 57"/>
          <p:cNvCxnSpPr>
            <a:cxnSpLocks noChangeShapeType="1"/>
            <a:stCxn id="7" idx="4"/>
            <a:endCxn id="31" idx="0"/>
          </p:cNvCxnSpPr>
          <p:nvPr/>
        </p:nvCxnSpPr>
        <p:spPr bwMode="auto">
          <a:xfrm flipH="1">
            <a:off x="3932238" y="3322638"/>
            <a:ext cx="71437" cy="557212"/>
          </a:xfrm>
          <a:prstGeom prst="straightConnector1">
            <a:avLst/>
          </a:prstGeom>
          <a:noFill/>
          <a:ln w="38100">
            <a:solidFill>
              <a:schemeClr val="tx1"/>
            </a:solidFill>
            <a:miter lim="800000"/>
            <a:headEnd/>
            <a:tailEnd/>
          </a:ln>
        </p:spPr>
      </p:cxnSp>
      <p:sp>
        <p:nvSpPr>
          <p:cNvPr id="21" name="Freeform 58"/>
          <p:cNvSpPr>
            <a:spLocks/>
          </p:cNvSpPr>
          <p:nvPr/>
        </p:nvSpPr>
        <p:spPr bwMode="auto">
          <a:xfrm>
            <a:off x="2419350" y="2963863"/>
            <a:ext cx="792163" cy="71437"/>
          </a:xfrm>
          <a:custGeom>
            <a:avLst/>
            <a:gdLst>
              <a:gd name="T0" fmla="*/ 0 w 499"/>
              <a:gd name="T1" fmla="*/ 2147483647 h 136"/>
              <a:gd name="T2" fmla="*/ 2147483647 w 499"/>
              <a:gd name="T3" fmla="*/ 0 h 136"/>
              <a:gd name="T4" fmla="*/ 2147483647 w 499"/>
              <a:gd name="T5" fmla="*/ 2147483647 h 136"/>
              <a:gd name="T6" fmla="*/ 0 60000 65536"/>
              <a:gd name="T7" fmla="*/ 0 60000 65536"/>
              <a:gd name="T8" fmla="*/ 0 60000 65536"/>
              <a:gd name="T9" fmla="*/ 0 w 499"/>
              <a:gd name="T10" fmla="*/ 0 h 136"/>
              <a:gd name="T11" fmla="*/ 499 w 499"/>
              <a:gd name="T12" fmla="*/ 136 h 136"/>
            </a:gdLst>
            <a:ahLst/>
            <a:cxnLst>
              <a:cxn ang="T6">
                <a:pos x="T0" y="T1"/>
              </a:cxn>
              <a:cxn ang="T7">
                <a:pos x="T2" y="T3"/>
              </a:cxn>
              <a:cxn ang="T8">
                <a:pos x="T4" y="T5"/>
              </a:cxn>
            </a:cxnLst>
            <a:rect l="T9" t="T10" r="T11" b="T12"/>
            <a:pathLst>
              <a:path w="499" h="136">
                <a:moveTo>
                  <a:pt x="0" y="136"/>
                </a:moveTo>
                <a:cubicBezTo>
                  <a:pt x="94" y="68"/>
                  <a:pt x="189" y="0"/>
                  <a:pt x="272" y="0"/>
                </a:cubicBezTo>
                <a:cubicBezTo>
                  <a:pt x="355" y="0"/>
                  <a:pt x="427" y="68"/>
                  <a:pt x="499" y="136"/>
                </a:cubicBezTo>
              </a:path>
            </a:pathLst>
          </a:custGeom>
          <a:noFill/>
          <a:ln w="38100">
            <a:solidFill>
              <a:schemeClr val="tx1"/>
            </a:solidFill>
            <a:miter lim="800000"/>
            <a:headEnd/>
            <a:tailEnd/>
          </a:ln>
        </p:spPr>
        <p:txBody>
          <a:bodyPr wrap="none"/>
          <a:lstStyle/>
          <a:p>
            <a:endParaRPr lang="ru-RU"/>
          </a:p>
        </p:txBody>
      </p:sp>
      <p:cxnSp>
        <p:nvCxnSpPr>
          <p:cNvPr id="22" name="AutoShape 59"/>
          <p:cNvCxnSpPr>
            <a:cxnSpLocks noChangeShapeType="1"/>
            <a:stCxn id="8" idx="1"/>
            <a:endCxn id="32" idx="2"/>
          </p:cNvCxnSpPr>
          <p:nvPr/>
        </p:nvCxnSpPr>
        <p:spPr bwMode="auto">
          <a:xfrm flipH="1" flipV="1">
            <a:off x="6183313" y="2819400"/>
            <a:ext cx="671512" cy="403225"/>
          </a:xfrm>
          <a:prstGeom prst="straightConnector1">
            <a:avLst/>
          </a:prstGeom>
          <a:noFill/>
          <a:ln w="38100">
            <a:solidFill>
              <a:schemeClr val="tx1"/>
            </a:solidFill>
            <a:miter lim="800000"/>
            <a:headEnd/>
            <a:tailEnd/>
          </a:ln>
        </p:spPr>
      </p:cxnSp>
      <p:cxnSp>
        <p:nvCxnSpPr>
          <p:cNvPr id="23" name="AutoShape 60"/>
          <p:cNvCxnSpPr>
            <a:cxnSpLocks noChangeShapeType="1"/>
            <a:stCxn id="8" idx="2"/>
            <a:endCxn id="33" idx="3"/>
          </p:cNvCxnSpPr>
          <p:nvPr/>
        </p:nvCxnSpPr>
        <p:spPr bwMode="auto">
          <a:xfrm flipH="1" flipV="1">
            <a:off x="6183313" y="3251200"/>
            <a:ext cx="628650" cy="73025"/>
          </a:xfrm>
          <a:prstGeom prst="straightConnector1">
            <a:avLst/>
          </a:prstGeom>
          <a:noFill/>
          <a:ln w="38100">
            <a:solidFill>
              <a:schemeClr val="tx1"/>
            </a:solidFill>
            <a:miter lim="800000"/>
            <a:headEnd/>
            <a:tailEnd/>
          </a:ln>
        </p:spPr>
      </p:cxnSp>
      <p:cxnSp>
        <p:nvCxnSpPr>
          <p:cNvPr id="24" name="AutoShape 61"/>
          <p:cNvCxnSpPr>
            <a:cxnSpLocks noChangeShapeType="1"/>
            <a:stCxn id="8" idx="3"/>
            <a:endCxn id="35" idx="2"/>
          </p:cNvCxnSpPr>
          <p:nvPr/>
        </p:nvCxnSpPr>
        <p:spPr bwMode="auto">
          <a:xfrm flipH="1">
            <a:off x="6327775" y="3424238"/>
            <a:ext cx="527050" cy="285750"/>
          </a:xfrm>
          <a:prstGeom prst="straightConnector1">
            <a:avLst/>
          </a:prstGeom>
          <a:noFill/>
          <a:ln w="38100">
            <a:solidFill>
              <a:schemeClr val="tx1"/>
            </a:solidFill>
            <a:miter lim="800000"/>
            <a:headEnd/>
            <a:tailEnd/>
          </a:ln>
        </p:spPr>
      </p:cxnSp>
      <p:cxnSp>
        <p:nvCxnSpPr>
          <p:cNvPr id="25" name="AutoShape 62"/>
          <p:cNvCxnSpPr>
            <a:cxnSpLocks noChangeShapeType="1"/>
            <a:stCxn id="9" idx="0"/>
            <a:endCxn id="31" idx="2"/>
          </p:cNvCxnSpPr>
          <p:nvPr/>
        </p:nvCxnSpPr>
        <p:spPr bwMode="auto">
          <a:xfrm flipV="1">
            <a:off x="4076700" y="4854575"/>
            <a:ext cx="7938" cy="557213"/>
          </a:xfrm>
          <a:prstGeom prst="straightConnector1">
            <a:avLst/>
          </a:prstGeom>
          <a:noFill/>
          <a:ln w="38100">
            <a:solidFill>
              <a:schemeClr val="tx1"/>
            </a:solidFill>
            <a:miter lim="800000"/>
            <a:headEnd/>
            <a:tailEnd/>
          </a:ln>
        </p:spPr>
      </p:cxnSp>
      <p:cxnSp>
        <p:nvCxnSpPr>
          <p:cNvPr id="26" name="AutoShape 63"/>
          <p:cNvCxnSpPr>
            <a:cxnSpLocks noChangeShapeType="1"/>
            <a:stCxn id="9" idx="1"/>
            <a:endCxn id="30" idx="3"/>
          </p:cNvCxnSpPr>
          <p:nvPr/>
        </p:nvCxnSpPr>
        <p:spPr bwMode="auto">
          <a:xfrm flipH="1" flipV="1">
            <a:off x="3201988" y="4927600"/>
            <a:ext cx="773112" cy="527050"/>
          </a:xfrm>
          <a:prstGeom prst="straightConnector1">
            <a:avLst/>
          </a:prstGeom>
          <a:noFill/>
          <a:ln w="38100">
            <a:solidFill>
              <a:schemeClr val="tx1"/>
            </a:solidFill>
            <a:miter lim="800000"/>
            <a:headEnd/>
            <a:tailEnd/>
          </a:ln>
        </p:spPr>
      </p:cxnSp>
      <p:cxnSp>
        <p:nvCxnSpPr>
          <p:cNvPr id="27" name="AutoShape 64"/>
          <p:cNvCxnSpPr>
            <a:cxnSpLocks noChangeShapeType="1"/>
            <a:stCxn id="10" idx="3"/>
            <a:endCxn id="34" idx="0"/>
          </p:cNvCxnSpPr>
          <p:nvPr/>
        </p:nvCxnSpPr>
        <p:spPr bwMode="auto">
          <a:xfrm flipH="1" flipV="1">
            <a:off x="5492750" y="5538788"/>
            <a:ext cx="714375" cy="46037"/>
          </a:xfrm>
          <a:prstGeom prst="straightConnector1">
            <a:avLst/>
          </a:prstGeom>
          <a:noFill/>
          <a:ln w="38100">
            <a:solidFill>
              <a:schemeClr val="tx1"/>
            </a:solidFill>
            <a:miter lim="800000"/>
            <a:headEnd/>
            <a:tailEnd/>
          </a:ln>
        </p:spPr>
      </p:cxnSp>
      <p:cxnSp>
        <p:nvCxnSpPr>
          <p:cNvPr id="28" name="AutoShape 65"/>
          <p:cNvCxnSpPr>
            <a:cxnSpLocks noChangeShapeType="1"/>
            <a:stCxn id="10" idx="0"/>
            <a:endCxn id="34" idx="2"/>
          </p:cNvCxnSpPr>
          <p:nvPr/>
        </p:nvCxnSpPr>
        <p:spPr bwMode="auto">
          <a:xfrm flipH="1" flipV="1">
            <a:off x="6232525" y="4872038"/>
            <a:ext cx="76200" cy="466725"/>
          </a:xfrm>
          <a:prstGeom prst="straightConnector1">
            <a:avLst/>
          </a:prstGeom>
          <a:noFill/>
          <a:ln w="38100">
            <a:solidFill>
              <a:schemeClr val="tx1"/>
            </a:solidFill>
            <a:miter lim="800000"/>
            <a:headEnd/>
            <a:tailEnd/>
          </a:ln>
        </p:spPr>
      </p:cxnSp>
      <p:sp>
        <p:nvSpPr>
          <p:cNvPr id="29" name="Freeform 66"/>
          <p:cNvSpPr>
            <a:spLocks/>
          </p:cNvSpPr>
          <p:nvPr/>
        </p:nvSpPr>
        <p:spPr bwMode="auto">
          <a:xfrm rot="21275627">
            <a:off x="1627188" y="3902075"/>
            <a:ext cx="144462" cy="1008063"/>
          </a:xfrm>
          <a:custGeom>
            <a:avLst/>
            <a:gdLst>
              <a:gd name="T0" fmla="*/ 0 w 190"/>
              <a:gd name="T1" fmla="*/ 0 h 635"/>
              <a:gd name="T2" fmla="*/ 2147483647 w 190"/>
              <a:gd name="T3" fmla="*/ 2147483647 h 635"/>
              <a:gd name="T4" fmla="*/ 2147483647 w 190"/>
              <a:gd name="T5" fmla="*/ 2147483647 h 635"/>
              <a:gd name="T6" fmla="*/ 2147483647 w 190"/>
              <a:gd name="T7" fmla="*/ 2147483647 h 635"/>
              <a:gd name="T8" fmla="*/ 0 60000 65536"/>
              <a:gd name="T9" fmla="*/ 0 60000 65536"/>
              <a:gd name="T10" fmla="*/ 0 60000 65536"/>
              <a:gd name="T11" fmla="*/ 0 60000 65536"/>
              <a:gd name="T12" fmla="*/ 0 w 190"/>
              <a:gd name="T13" fmla="*/ 0 h 635"/>
              <a:gd name="T14" fmla="*/ 190 w 190"/>
              <a:gd name="T15" fmla="*/ 635 h 635"/>
            </a:gdLst>
            <a:ahLst/>
            <a:cxnLst>
              <a:cxn ang="T8">
                <a:pos x="T0" y="T1"/>
              </a:cxn>
              <a:cxn ang="T9">
                <a:pos x="T2" y="T3"/>
              </a:cxn>
              <a:cxn ang="T10">
                <a:pos x="T4" y="T5"/>
              </a:cxn>
              <a:cxn ang="T11">
                <a:pos x="T6" y="T7"/>
              </a:cxn>
            </a:cxnLst>
            <a:rect l="T12" t="T13" r="T14" b="T15"/>
            <a:pathLst>
              <a:path w="190" h="635">
                <a:moveTo>
                  <a:pt x="0" y="0"/>
                </a:moveTo>
                <a:cubicBezTo>
                  <a:pt x="87" y="57"/>
                  <a:pt x="174" y="114"/>
                  <a:pt x="182" y="182"/>
                </a:cubicBezTo>
                <a:cubicBezTo>
                  <a:pt x="190" y="250"/>
                  <a:pt x="46" y="333"/>
                  <a:pt x="46" y="408"/>
                </a:cubicBezTo>
                <a:cubicBezTo>
                  <a:pt x="46" y="483"/>
                  <a:pt x="114" y="559"/>
                  <a:pt x="182" y="635"/>
                </a:cubicBezTo>
              </a:path>
            </a:pathLst>
          </a:custGeom>
          <a:noFill/>
          <a:ln w="38100">
            <a:solidFill>
              <a:schemeClr val="tx1"/>
            </a:solidFill>
            <a:miter lim="800000"/>
            <a:headEnd/>
            <a:tailEnd/>
          </a:ln>
        </p:spPr>
        <p:txBody>
          <a:bodyPr wrap="none"/>
          <a:lstStyle/>
          <a:p>
            <a:endParaRPr lang="ru-RU"/>
          </a:p>
        </p:txBody>
      </p:sp>
      <p:sp>
        <p:nvSpPr>
          <p:cNvPr id="30" name="Freeform 67"/>
          <p:cNvSpPr>
            <a:spLocks/>
          </p:cNvSpPr>
          <p:nvPr/>
        </p:nvSpPr>
        <p:spPr bwMode="auto">
          <a:xfrm rot="20409055">
            <a:off x="2613025" y="3854450"/>
            <a:ext cx="398463" cy="1158875"/>
          </a:xfrm>
          <a:custGeom>
            <a:avLst/>
            <a:gdLst>
              <a:gd name="T0" fmla="*/ 0 w 680"/>
              <a:gd name="T1" fmla="*/ 0 h 772"/>
              <a:gd name="T2" fmla="*/ 2147483647 w 680"/>
              <a:gd name="T3" fmla="*/ 2147483647 h 772"/>
              <a:gd name="T4" fmla="*/ 2147483647 w 680"/>
              <a:gd name="T5" fmla="*/ 2147483647 h 772"/>
              <a:gd name="T6" fmla="*/ 2147483647 w 680"/>
              <a:gd name="T7" fmla="*/ 2147483647 h 772"/>
              <a:gd name="T8" fmla="*/ 0 60000 65536"/>
              <a:gd name="T9" fmla="*/ 0 60000 65536"/>
              <a:gd name="T10" fmla="*/ 0 60000 65536"/>
              <a:gd name="T11" fmla="*/ 0 60000 65536"/>
              <a:gd name="T12" fmla="*/ 0 w 680"/>
              <a:gd name="T13" fmla="*/ 0 h 772"/>
              <a:gd name="T14" fmla="*/ 680 w 680"/>
              <a:gd name="T15" fmla="*/ 772 h 772"/>
            </a:gdLst>
            <a:ahLst/>
            <a:cxnLst>
              <a:cxn ang="T8">
                <a:pos x="T0" y="T1"/>
              </a:cxn>
              <a:cxn ang="T9">
                <a:pos x="T2" y="T3"/>
              </a:cxn>
              <a:cxn ang="T10">
                <a:pos x="T4" y="T5"/>
              </a:cxn>
              <a:cxn ang="T11">
                <a:pos x="T6" y="T7"/>
              </a:cxn>
            </a:cxnLst>
            <a:rect l="T12" t="T13" r="T14" b="T15"/>
            <a:pathLst>
              <a:path w="680" h="772">
                <a:moveTo>
                  <a:pt x="0" y="0"/>
                </a:moveTo>
                <a:cubicBezTo>
                  <a:pt x="162" y="19"/>
                  <a:pt x="325" y="39"/>
                  <a:pt x="363" y="137"/>
                </a:cubicBezTo>
                <a:cubicBezTo>
                  <a:pt x="401" y="235"/>
                  <a:pt x="174" y="484"/>
                  <a:pt x="227" y="590"/>
                </a:cubicBezTo>
                <a:cubicBezTo>
                  <a:pt x="280" y="696"/>
                  <a:pt x="604" y="742"/>
                  <a:pt x="680" y="772"/>
                </a:cubicBezTo>
              </a:path>
            </a:pathLst>
          </a:custGeom>
          <a:noFill/>
          <a:ln w="38100">
            <a:solidFill>
              <a:schemeClr val="tx1"/>
            </a:solidFill>
            <a:miter lim="800000"/>
            <a:headEnd/>
            <a:tailEnd/>
          </a:ln>
        </p:spPr>
        <p:txBody>
          <a:bodyPr wrap="none"/>
          <a:lstStyle/>
          <a:p>
            <a:endParaRPr lang="ru-RU"/>
          </a:p>
        </p:txBody>
      </p:sp>
      <p:sp>
        <p:nvSpPr>
          <p:cNvPr id="31" name="Freeform 68"/>
          <p:cNvSpPr>
            <a:spLocks/>
          </p:cNvSpPr>
          <p:nvPr/>
        </p:nvSpPr>
        <p:spPr bwMode="auto">
          <a:xfrm>
            <a:off x="3932238" y="3898900"/>
            <a:ext cx="215900" cy="936625"/>
          </a:xfrm>
          <a:custGeom>
            <a:avLst/>
            <a:gdLst>
              <a:gd name="T0" fmla="*/ 0 w 257"/>
              <a:gd name="T1" fmla="*/ 0 h 590"/>
              <a:gd name="T2" fmla="*/ 2147483647 w 257"/>
              <a:gd name="T3" fmla="*/ 2147483647 h 590"/>
              <a:gd name="T4" fmla="*/ 2147483647 w 257"/>
              <a:gd name="T5" fmla="*/ 2147483647 h 590"/>
              <a:gd name="T6" fmla="*/ 0 60000 65536"/>
              <a:gd name="T7" fmla="*/ 0 60000 65536"/>
              <a:gd name="T8" fmla="*/ 0 60000 65536"/>
              <a:gd name="T9" fmla="*/ 0 w 257"/>
              <a:gd name="T10" fmla="*/ 0 h 590"/>
              <a:gd name="T11" fmla="*/ 257 w 257"/>
              <a:gd name="T12" fmla="*/ 590 h 590"/>
            </a:gdLst>
            <a:ahLst/>
            <a:cxnLst>
              <a:cxn ang="T6">
                <a:pos x="T0" y="T1"/>
              </a:cxn>
              <a:cxn ang="T7">
                <a:pos x="T2" y="T3"/>
              </a:cxn>
              <a:cxn ang="T8">
                <a:pos x="T4" y="T5"/>
              </a:cxn>
            </a:cxnLst>
            <a:rect l="T9" t="T10" r="T11" b="T12"/>
            <a:pathLst>
              <a:path w="257" h="590">
                <a:moveTo>
                  <a:pt x="0" y="0"/>
                </a:moveTo>
                <a:cubicBezTo>
                  <a:pt x="98" y="87"/>
                  <a:pt x="197" y="174"/>
                  <a:pt x="227" y="272"/>
                </a:cubicBezTo>
                <a:cubicBezTo>
                  <a:pt x="257" y="370"/>
                  <a:pt x="219" y="480"/>
                  <a:pt x="182" y="590"/>
                </a:cubicBezTo>
              </a:path>
            </a:pathLst>
          </a:custGeom>
          <a:noFill/>
          <a:ln w="38100">
            <a:solidFill>
              <a:schemeClr val="tx1"/>
            </a:solidFill>
            <a:miter lim="800000"/>
            <a:headEnd/>
            <a:tailEnd/>
          </a:ln>
        </p:spPr>
        <p:txBody>
          <a:bodyPr wrap="none"/>
          <a:lstStyle/>
          <a:p>
            <a:endParaRPr lang="ru-RU"/>
          </a:p>
        </p:txBody>
      </p:sp>
      <p:sp>
        <p:nvSpPr>
          <p:cNvPr id="32" name="Freeform 69"/>
          <p:cNvSpPr>
            <a:spLocks/>
          </p:cNvSpPr>
          <p:nvPr/>
        </p:nvSpPr>
        <p:spPr bwMode="auto">
          <a:xfrm>
            <a:off x="2132013" y="2098675"/>
            <a:ext cx="4032250" cy="720725"/>
          </a:xfrm>
          <a:custGeom>
            <a:avLst/>
            <a:gdLst>
              <a:gd name="T0" fmla="*/ 0 w 2722"/>
              <a:gd name="T1" fmla="*/ 2147483647 h 371"/>
              <a:gd name="T2" fmla="*/ 2147483647 w 2722"/>
              <a:gd name="T3" fmla="*/ 2147483647 h 371"/>
              <a:gd name="T4" fmla="*/ 2147483647 w 2722"/>
              <a:gd name="T5" fmla="*/ 2147483647 h 371"/>
              <a:gd name="T6" fmla="*/ 0 60000 65536"/>
              <a:gd name="T7" fmla="*/ 0 60000 65536"/>
              <a:gd name="T8" fmla="*/ 0 60000 65536"/>
              <a:gd name="T9" fmla="*/ 0 w 2722"/>
              <a:gd name="T10" fmla="*/ 0 h 371"/>
              <a:gd name="T11" fmla="*/ 2722 w 2722"/>
              <a:gd name="T12" fmla="*/ 371 h 371"/>
            </a:gdLst>
            <a:ahLst/>
            <a:cxnLst>
              <a:cxn ang="T6">
                <a:pos x="T0" y="T1"/>
              </a:cxn>
              <a:cxn ang="T7">
                <a:pos x="T2" y="T3"/>
              </a:cxn>
              <a:cxn ang="T8">
                <a:pos x="T4" y="T5"/>
              </a:cxn>
            </a:cxnLst>
            <a:rect l="T9" t="T10" r="T11" b="T12"/>
            <a:pathLst>
              <a:path w="2722" h="371">
                <a:moveTo>
                  <a:pt x="0" y="325"/>
                </a:moveTo>
                <a:cubicBezTo>
                  <a:pt x="476" y="162"/>
                  <a:pt x="952" y="0"/>
                  <a:pt x="1406" y="8"/>
                </a:cubicBezTo>
                <a:cubicBezTo>
                  <a:pt x="1860" y="16"/>
                  <a:pt x="2291" y="193"/>
                  <a:pt x="2722" y="371"/>
                </a:cubicBezTo>
              </a:path>
            </a:pathLst>
          </a:custGeom>
          <a:noFill/>
          <a:ln w="38100">
            <a:solidFill>
              <a:schemeClr val="tx1"/>
            </a:solidFill>
            <a:miter lim="800000"/>
            <a:headEnd/>
            <a:tailEnd/>
          </a:ln>
        </p:spPr>
        <p:txBody>
          <a:bodyPr wrap="none"/>
          <a:lstStyle/>
          <a:p>
            <a:endParaRPr lang="ru-RU"/>
          </a:p>
        </p:txBody>
      </p:sp>
      <p:sp>
        <p:nvSpPr>
          <p:cNvPr id="33" name="Freeform 70"/>
          <p:cNvSpPr>
            <a:spLocks/>
          </p:cNvSpPr>
          <p:nvPr/>
        </p:nvSpPr>
        <p:spPr bwMode="auto">
          <a:xfrm>
            <a:off x="4724400" y="2819400"/>
            <a:ext cx="1439863" cy="431800"/>
          </a:xfrm>
          <a:custGeom>
            <a:avLst/>
            <a:gdLst>
              <a:gd name="T0" fmla="*/ 0 w 953"/>
              <a:gd name="T1" fmla="*/ 2147483647 h 408"/>
              <a:gd name="T2" fmla="*/ 2147483647 w 953"/>
              <a:gd name="T3" fmla="*/ 2147483647 h 408"/>
              <a:gd name="T4" fmla="*/ 2147483647 w 953"/>
              <a:gd name="T5" fmla="*/ 2147483647 h 408"/>
              <a:gd name="T6" fmla="*/ 2147483647 w 953"/>
              <a:gd name="T7" fmla="*/ 2147483647 h 408"/>
              <a:gd name="T8" fmla="*/ 0 60000 65536"/>
              <a:gd name="T9" fmla="*/ 0 60000 65536"/>
              <a:gd name="T10" fmla="*/ 0 60000 65536"/>
              <a:gd name="T11" fmla="*/ 0 60000 65536"/>
              <a:gd name="T12" fmla="*/ 0 w 953"/>
              <a:gd name="T13" fmla="*/ 0 h 408"/>
              <a:gd name="T14" fmla="*/ 953 w 953"/>
              <a:gd name="T15" fmla="*/ 408 h 408"/>
            </a:gdLst>
            <a:ahLst/>
            <a:cxnLst>
              <a:cxn ang="T8">
                <a:pos x="T0" y="T1"/>
              </a:cxn>
              <a:cxn ang="T9">
                <a:pos x="T2" y="T3"/>
              </a:cxn>
              <a:cxn ang="T10">
                <a:pos x="T4" y="T5"/>
              </a:cxn>
              <a:cxn ang="T11">
                <a:pos x="T6" y="T7"/>
              </a:cxn>
            </a:cxnLst>
            <a:rect l="T12" t="T13" r="T14" b="T15"/>
            <a:pathLst>
              <a:path w="953" h="408">
                <a:moveTo>
                  <a:pt x="0" y="45"/>
                </a:moveTo>
                <a:cubicBezTo>
                  <a:pt x="136" y="22"/>
                  <a:pt x="272" y="0"/>
                  <a:pt x="363" y="45"/>
                </a:cubicBezTo>
                <a:cubicBezTo>
                  <a:pt x="454" y="90"/>
                  <a:pt x="447" y="258"/>
                  <a:pt x="545" y="318"/>
                </a:cubicBezTo>
                <a:cubicBezTo>
                  <a:pt x="643" y="378"/>
                  <a:pt x="798" y="393"/>
                  <a:pt x="953" y="408"/>
                </a:cubicBezTo>
              </a:path>
            </a:pathLst>
          </a:custGeom>
          <a:noFill/>
          <a:ln w="38100">
            <a:solidFill>
              <a:schemeClr val="tx1"/>
            </a:solidFill>
            <a:miter lim="800000"/>
            <a:headEnd/>
            <a:tailEnd/>
          </a:ln>
        </p:spPr>
        <p:txBody>
          <a:bodyPr wrap="none"/>
          <a:lstStyle/>
          <a:p>
            <a:endParaRPr lang="ru-RU"/>
          </a:p>
        </p:txBody>
      </p:sp>
      <p:sp>
        <p:nvSpPr>
          <p:cNvPr id="34" name="Freeform 71"/>
          <p:cNvSpPr>
            <a:spLocks/>
          </p:cNvSpPr>
          <p:nvPr/>
        </p:nvSpPr>
        <p:spPr bwMode="auto">
          <a:xfrm>
            <a:off x="5372100" y="4764088"/>
            <a:ext cx="841375" cy="755650"/>
          </a:xfrm>
          <a:custGeom>
            <a:avLst/>
            <a:gdLst>
              <a:gd name="T0" fmla="*/ 2147483647 w 530"/>
              <a:gd name="T1" fmla="*/ 2147483647 h 476"/>
              <a:gd name="T2" fmla="*/ 2147483647 w 530"/>
              <a:gd name="T3" fmla="*/ 2147483647 h 476"/>
              <a:gd name="T4" fmla="*/ 2147483647 w 530"/>
              <a:gd name="T5" fmla="*/ 2147483647 h 476"/>
              <a:gd name="T6" fmla="*/ 0 60000 65536"/>
              <a:gd name="T7" fmla="*/ 0 60000 65536"/>
              <a:gd name="T8" fmla="*/ 0 60000 65536"/>
              <a:gd name="T9" fmla="*/ 0 w 530"/>
              <a:gd name="T10" fmla="*/ 0 h 476"/>
              <a:gd name="T11" fmla="*/ 530 w 530"/>
              <a:gd name="T12" fmla="*/ 476 h 476"/>
            </a:gdLst>
            <a:ahLst/>
            <a:cxnLst>
              <a:cxn ang="T6">
                <a:pos x="T0" y="T1"/>
              </a:cxn>
              <a:cxn ang="T7">
                <a:pos x="T2" y="T3"/>
              </a:cxn>
              <a:cxn ang="T8">
                <a:pos x="T4" y="T5"/>
              </a:cxn>
            </a:cxnLst>
            <a:rect l="T9" t="T10" r="T11" b="T12"/>
            <a:pathLst>
              <a:path w="530" h="476">
                <a:moveTo>
                  <a:pt x="76" y="476"/>
                </a:moveTo>
                <a:cubicBezTo>
                  <a:pt x="38" y="306"/>
                  <a:pt x="0" y="136"/>
                  <a:pt x="76" y="68"/>
                </a:cubicBezTo>
                <a:cubicBezTo>
                  <a:pt x="152" y="0"/>
                  <a:pt x="341" y="34"/>
                  <a:pt x="530" y="68"/>
                </a:cubicBezTo>
              </a:path>
            </a:pathLst>
          </a:custGeom>
          <a:noFill/>
          <a:ln w="38100">
            <a:solidFill>
              <a:schemeClr val="tx1"/>
            </a:solidFill>
            <a:miter lim="800000"/>
            <a:headEnd/>
            <a:tailEnd/>
          </a:ln>
        </p:spPr>
        <p:txBody>
          <a:bodyPr wrap="none"/>
          <a:lstStyle/>
          <a:p>
            <a:endParaRPr lang="ru-RU"/>
          </a:p>
        </p:txBody>
      </p:sp>
      <p:sp>
        <p:nvSpPr>
          <p:cNvPr id="35" name="Freeform 72"/>
          <p:cNvSpPr>
            <a:spLocks/>
          </p:cNvSpPr>
          <p:nvPr/>
        </p:nvSpPr>
        <p:spPr bwMode="auto">
          <a:xfrm>
            <a:off x="4724400" y="3395663"/>
            <a:ext cx="1584325" cy="431800"/>
          </a:xfrm>
          <a:custGeom>
            <a:avLst/>
            <a:gdLst>
              <a:gd name="T0" fmla="*/ 0 w 953"/>
              <a:gd name="T1" fmla="*/ 0 h 310"/>
              <a:gd name="T2" fmla="*/ 2147483647 w 953"/>
              <a:gd name="T3" fmla="*/ 2147483647 h 310"/>
              <a:gd name="T4" fmla="*/ 2147483647 w 953"/>
              <a:gd name="T5" fmla="*/ 2147483647 h 310"/>
              <a:gd name="T6" fmla="*/ 0 60000 65536"/>
              <a:gd name="T7" fmla="*/ 0 60000 65536"/>
              <a:gd name="T8" fmla="*/ 0 60000 65536"/>
              <a:gd name="T9" fmla="*/ 0 w 953"/>
              <a:gd name="T10" fmla="*/ 0 h 310"/>
              <a:gd name="T11" fmla="*/ 953 w 953"/>
              <a:gd name="T12" fmla="*/ 310 h 310"/>
            </a:gdLst>
            <a:ahLst/>
            <a:cxnLst>
              <a:cxn ang="T6">
                <a:pos x="T0" y="T1"/>
              </a:cxn>
              <a:cxn ang="T7">
                <a:pos x="T2" y="T3"/>
              </a:cxn>
              <a:cxn ang="T8">
                <a:pos x="T4" y="T5"/>
              </a:cxn>
            </a:cxnLst>
            <a:rect l="T9" t="T10" r="T11" b="T12"/>
            <a:pathLst>
              <a:path w="953" h="310">
                <a:moveTo>
                  <a:pt x="0" y="0"/>
                </a:moveTo>
                <a:cubicBezTo>
                  <a:pt x="102" y="117"/>
                  <a:pt x="204" y="234"/>
                  <a:pt x="363" y="272"/>
                </a:cubicBezTo>
                <a:cubicBezTo>
                  <a:pt x="522" y="310"/>
                  <a:pt x="737" y="268"/>
                  <a:pt x="953" y="226"/>
                </a:cubicBezTo>
              </a:path>
            </a:pathLst>
          </a:custGeom>
          <a:noFill/>
          <a:ln w="38100">
            <a:solidFill>
              <a:schemeClr val="tx1"/>
            </a:solidFill>
            <a:miter lim="800000"/>
            <a:headEnd/>
            <a:tailEnd/>
          </a:ln>
        </p:spPr>
        <p:txBody>
          <a:bodyPr wrap="none"/>
          <a:lstStyle/>
          <a:p>
            <a:endParaRPr lang="ru-RU"/>
          </a:p>
        </p:txBody>
      </p:sp>
      <p:sp>
        <p:nvSpPr>
          <p:cNvPr id="36" name="Text Box 73"/>
          <p:cNvSpPr txBox="1">
            <a:spLocks noChangeArrowheads="1"/>
          </p:cNvSpPr>
          <p:nvPr/>
        </p:nvSpPr>
        <p:spPr bwMode="auto">
          <a:xfrm>
            <a:off x="1266825" y="3082925"/>
            <a:ext cx="298450" cy="366713"/>
          </a:xfrm>
          <a:prstGeom prst="rect">
            <a:avLst/>
          </a:prstGeom>
          <a:noFill/>
          <a:ln w="9525">
            <a:noFill/>
            <a:miter lim="800000"/>
            <a:headEnd/>
            <a:tailEnd/>
          </a:ln>
        </p:spPr>
        <p:txBody>
          <a:bodyPr wrap="none">
            <a:spAutoFit/>
          </a:bodyPr>
          <a:lstStyle/>
          <a:p>
            <a:r>
              <a:rPr lang="en-US" b="1">
                <a:latin typeface="Times New Roman" pitchFamily="18" charset="0"/>
              </a:rPr>
              <a:t>1</a:t>
            </a:r>
            <a:endParaRPr lang="ru-RU" b="1">
              <a:latin typeface="Times New Roman" pitchFamily="18" charset="0"/>
            </a:endParaRPr>
          </a:p>
        </p:txBody>
      </p:sp>
      <p:sp>
        <p:nvSpPr>
          <p:cNvPr id="37" name="Text Box 74"/>
          <p:cNvSpPr txBox="1">
            <a:spLocks noChangeArrowheads="1"/>
          </p:cNvSpPr>
          <p:nvPr/>
        </p:nvSpPr>
        <p:spPr bwMode="auto">
          <a:xfrm>
            <a:off x="3787775" y="2746375"/>
            <a:ext cx="298450" cy="366713"/>
          </a:xfrm>
          <a:prstGeom prst="rect">
            <a:avLst/>
          </a:prstGeom>
          <a:noFill/>
          <a:ln w="9525">
            <a:noFill/>
            <a:miter lim="800000"/>
            <a:headEnd/>
            <a:tailEnd/>
          </a:ln>
        </p:spPr>
        <p:txBody>
          <a:bodyPr wrap="none">
            <a:spAutoFit/>
          </a:bodyPr>
          <a:lstStyle/>
          <a:p>
            <a:r>
              <a:rPr lang="en-US" b="1">
                <a:latin typeface="Times New Roman" pitchFamily="18" charset="0"/>
              </a:rPr>
              <a:t>2</a:t>
            </a:r>
            <a:endParaRPr lang="ru-RU" b="1">
              <a:latin typeface="Times New Roman" pitchFamily="18" charset="0"/>
            </a:endParaRPr>
          </a:p>
        </p:txBody>
      </p:sp>
      <p:sp>
        <p:nvSpPr>
          <p:cNvPr id="38" name="Text Box 75"/>
          <p:cNvSpPr txBox="1">
            <a:spLocks noChangeArrowheads="1"/>
          </p:cNvSpPr>
          <p:nvPr/>
        </p:nvSpPr>
        <p:spPr bwMode="auto">
          <a:xfrm>
            <a:off x="7027863" y="3106738"/>
            <a:ext cx="298450" cy="366712"/>
          </a:xfrm>
          <a:prstGeom prst="rect">
            <a:avLst/>
          </a:prstGeom>
          <a:noFill/>
          <a:ln w="9525">
            <a:noFill/>
            <a:miter lim="800000"/>
            <a:headEnd/>
            <a:tailEnd/>
          </a:ln>
        </p:spPr>
        <p:txBody>
          <a:bodyPr wrap="none">
            <a:spAutoFit/>
          </a:bodyPr>
          <a:lstStyle/>
          <a:p>
            <a:r>
              <a:rPr lang="en-US" b="1">
                <a:latin typeface="Times New Roman" pitchFamily="18" charset="0"/>
              </a:rPr>
              <a:t>3</a:t>
            </a:r>
            <a:endParaRPr lang="ru-RU" b="1">
              <a:latin typeface="Times New Roman" pitchFamily="18" charset="0"/>
            </a:endParaRPr>
          </a:p>
        </p:txBody>
      </p:sp>
      <p:sp>
        <p:nvSpPr>
          <p:cNvPr id="39" name="Text Box 76"/>
          <p:cNvSpPr txBox="1">
            <a:spLocks noChangeArrowheads="1"/>
          </p:cNvSpPr>
          <p:nvPr/>
        </p:nvSpPr>
        <p:spPr bwMode="auto">
          <a:xfrm>
            <a:off x="1987550" y="5338763"/>
            <a:ext cx="298450" cy="366712"/>
          </a:xfrm>
          <a:prstGeom prst="rect">
            <a:avLst/>
          </a:prstGeom>
          <a:noFill/>
          <a:ln w="9525">
            <a:noFill/>
            <a:miter lim="800000"/>
            <a:headEnd/>
            <a:tailEnd/>
          </a:ln>
        </p:spPr>
        <p:txBody>
          <a:bodyPr wrap="none">
            <a:spAutoFit/>
          </a:bodyPr>
          <a:lstStyle/>
          <a:p>
            <a:r>
              <a:rPr lang="en-US" b="1">
                <a:latin typeface="Times New Roman" pitchFamily="18" charset="0"/>
              </a:rPr>
              <a:t>4</a:t>
            </a:r>
            <a:endParaRPr lang="ru-RU" b="1">
              <a:latin typeface="Times New Roman" pitchFamily="18" charset="0"/>
            </a:endParaRPr>
          </a:p>
        </p:txBody>
      </p:sp>
      <p:sp>
        <p:nvSpPr>
          <p:cNvPr id="40" name="Text Box 77"/>
          <p:cNvSpPr txBox="1">
            <a:spLocks noChangeArrowheads="1"/>
          </p:cNvSpPr>
          <p:nvPr/>
        </p:nvSpPr>
        <p:spPr bwMode="auto">
          <a:xfrm>
            <a:off x="4148138" y="5338763"/>
            <a:ext cx="298450" cy="366712"/>
          </a:xfrm>
          <a:prstGeom prst="rect">
            <a:avLst/>
          </a:prstGeom>
          <a:noFill/>
          <a:ln w="9525">
            <a:noFill/>
            <a:miter lim="800000"/>
            <a:headEnd/>
            <a:tailEnd/>
          </a:ln>
        </p:spPr>
        <p:txBody>
          <a:bodyPr wrap="none">
            <a:spAutoFit/>
          </a:bodyPr>
          <a:lstStyle/>
          <a:p>
            <a:r>
              <a:rPr lang="en-US" b="1">
                <a:latin typeface="Times New Roman" pitchFamily="18" charset="0"/>
              </a:rPr>
              <a:t>5</a:t>
            </a:r>
            <a:endParaRPr lang="ru-RU" b="1">
              <a:latin typeface="Times New Roman" pitchFamily="18" charset="0"/>
            </a:endParaRPr>
          </a:p>
        </p:txBody>
      </p:sp>
      <p:sp>
        <p:nvSpPr>
          <p:cNvPr id="41" name="Text Box 78"/>
          <p:cNvSpPr txBox="1">
            <a:spLocks noChangeArrowheads="1"/>
          </p:cNvSpPr>
          <p:nvPr/>
        </p:nvSpPr>
        <p:spPr bwMode="auto">
          <a:xfrm>
            <a:off x="6380163" y="5338763"/>
            <a:ext cx="298450" cy="366712"/>
          </a:xfrm>
          <a:prstGeom prst="rect">
            <a:avLst/>
          </a:prstGeom>
          <a:noFill/>
          <a:ln w="9525">
            <a:noFill/>
            <a:miter lim="800000"/>
            <a:headEnd/>
            <a:tailEnd/>
          </a:ln>
        </p:spPr>
        <p:txBody>
          <a:bodyPr wrap="none">
            <a:spAutoFit/>
          </a:bodyPr>
          <a:lstStyle/>
          <a:p>
            <a:r>
              <a:rPr lang="en-US" b="1">
                <a:latin typeface="Times New Roman" pitchFamily="18" charset="0"/>
              </a:rPr>
              <a:t>6</a:t>
            </a:r>
            <a:endParaRPr lang="ru-RU" b="1">
              <a:latin typeface="Times New Roman" pitchFamily="18" charset="0"/>
            </a:endParaRPr>
          </a:p>
        </p:txBody>
      </p:sp>
      <p:sp>
        <p:nvSpPr>
          <p:cNvPr id="42" name="Text Box 79"/>
          <p:cNvSpPr txBox="1">
            <a:spLocks noChangeArrowheads="1"/>
          </p:cNvSpPr>
          <p:nvPr/>
        </p:nvSpPr>
        <p:spPr bwMode="auto">
          <a:xfrm>
            <a:off x="7459663" y="5195888"/>
            <a:ext cx="298450" cy="366712"/>
          </a:xfrm>
          <a:prstGeom prst="rect">
            <a:avLst/>
          </a:prstGeom>
          <a:noFill/>
          <a:ln w="9525">
            <a:noFill/>
            <a:miter lim="800000"/>
            <a:headEnd/>
            <a:tailEnd/>
          </a:ln>
        </p:spPr>
        <p:txBody>
          <a:bodyPr wrap="none">
            <a:spAutoFit/>
          </a:bodyPr>
          <a:lstStyle/>
          <a:p>
            <a:r>
              <a:rPr lang="en-US" b="1">
                <a:latin typeface="Times New Roman" pitchFamily="18" charset="0"/>
              </a:rPr>
              <a:t>0</a:t>
            </a:r>
            <a:endParaRPr lang="ru-RU" b="1">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8" presetClass="entr" presetSubtype="3"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strips(upRight)">
                                      <p:cBhvr>
                                        <p:cTn id="33" dur="500"/>
                                        <p:tgtEl>
                                          <p:spTgt spid="14"/>
                                        </p:tgtEl>
                                      </p:cBhvr>
                                    </p:animEffect>
                                  </p:childTnLst>
                                </p:cTn>
                              </p:par>
                              <p:par>
                                <p:cTn id="34" presetID="18" presetClass="entr" presetSubtype="3"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strips(upRight)">
                                      <p:cBhvr>
                                        <p:cTn id="36" dur="500"/>
                                        <p:tgtEl>
                                          <p:spTgt spid="15"/>
                                        </p:tgtEl>
                                      </p:cBhvr>
                                    </p:animEffect>
                                  </p:childTnLst>
                                </p:cTn>
                              </p:par>
                              <p:par>
                                <p:cTn id="37" presetID="18" presetClass="entr" presetSubtype="6"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strips(downRight)">
                                      <p:cBhvr>
                                        <p:cTn id="39" dur="500"/>
                                        <p:tgtEl>
                                          <p:spTgt spid="16"/>
                                        </p:tgtEl>
                                      </p:cBhvr>
                                    </p:animEffect>
                                  </p:childTnLst>
                                </p:cTn>
                              </p:par>
                              <p:par>
                                <p:cTn id="40" presetID="18" presetClass="entr" presetSubtype="12"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strips(downLeft)">
                                      <p:cBhvr>
                                        <p:cTn id="42" dur="500"/>
                                        <p:tgtEl>
                                          <p:spTgt spid="13"/>
                                        </p:tgtEl>
                                      </p:cBhvr>
                                    </p:animEffect>
                                  </p:childTnLst>
                                </p:cTn>
                              </p:par>
                              <p:par>
                                <p:cTn id="43" presetID="18" presetClass="entr" presetSubtype="9"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strips(upLeft)">
                                      <p:cBhvr>
                                        <p:cTn id="45" dur="500"/>
                                        <p:tgtEl>
                                          <p:spTgt spid="12"/>
                                        </p:tgtEl>
                                      </p:cBhvr>
                                    </p:animEffect>
                                  </p:childTnLst>
                                </p:cTn>
                              </p:par>
                              <p:par>
                                <p:cTn id="46" presetID="18" presetClass="entr" presetSubtype="9"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strips(upLeft)">
                                      <p:cBhvr>
                                        <p:cTn id="48" dur="500"/>
                                        <p:tgtEl>
                                          <p:spTgt spid="26"/>
                                        </p:tgtEl>
                                      </p:cBhvr>
                                    </p:animEffect>
                                  </p:childTnLst>
                                </p:cTn>
                              </p:par>
                              <p:par>
                                <p:cTn id="49" presetID="18" presetClass="entr" presetSubtype="3"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strips(upRight)">
                                      <p:cBhvr>
                                        <p:cTn id="51" dur="500"/>
                                        <p:tgtEl>
                                          <p:spTgt spid="25"/>
                                        </p:tgtEl>
                                      </p:cBhvr>
                                    </p:animEffect>
                                  </p:childTnLst>
                                </p:cTn>
                              </p:par>
                              <p:par>
                                <p:cTn id="52" presetID="18" presetClass="entr" presetSubtype="9"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strips(upLeft)">
                                      <p:cBhvr>
                                        <p:cTn id="54" dur="500"/>
                                        <p:tgtEl>
                                          <p:spTgt spid="17"/>
                                        </p:tgtEl>
                                      </p:cBhvr>
                                    </p:animEffect>
                                  </p:childTnLst>
                                </p:cTn>
                              </p:par>
                              <p:par>
                                <p:cTn id="55" presetID="18" presetClass="entr" presetSubtype="12"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strips(downLeft)">
                                      <p:cBhvr>
                                        <p:cTn id="57" dur="500"/>
                                        <p:tgtEl>
                                          <p:spTgt spid="20"/>
                                        </p:tgtEl>
                                      </p:cBhvr>
                                    </p:animEffect>
                                  </p:childTnLst>
                                </p:cTn>
                              </p:par>
                              <p:par>
                                <p:cTn id="58" presetID="18" presetClass="entr" presetSubtype="3" fill="hold"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strips(upRight)">
                                      <p:cBhvr>
                                        <p:cTn id="60" dur="500"/>
                                        <p:tgtEl>
                                          <p:spTgt spid="18"/>
                                        </p:tgtEl>
                                      </p:cBhvr>
                                    </p:animEffect>
                                  </p:childTnLst>
                                </p:cTn>
                              </p:par>
                              <p:par>
                                <p:cTn id="61" presetID="18" presetClass="entr" presetSubtype="6"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strips(downRight)">
                                      <p:cBhvr>
                                        <p:cTn id="63" dur="500"/>
                                        <p:tgtEl>
                                          <p:spTgt spid="19"/>
                                        </p:tgtEl>
                                      </p:cBhvr>
                                    </p:animEffect>
                                  </p:childTnLst>
                                </p:cTn>
                              </p:par>
                              <p:par>
                                <p:cTn id="64" presetID="18" presetClass="entr" presetSubtype="12"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strips(downLeft)">
                                      <p:cBhvr>
                                        <p:cTn id="66" dur="1000"/>
                                        <p:tgtEl>
                                          <p:spTgt spid="22"/>
                                        </p:tgtEl>
                                      </p:cBhvr>
                                    </p:animEffect>
                                  </p:childTnLst>
                                </p:cTn>
                              </p:par>
                              <p:par>
                                <p:cTn id="67" presetID="18" presetClass="entr" presetSubtype="12" fill="hold"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strips(downLeft)">
                                      <p:cBhvr>
                                        <p:cTn id="69" dur="500"/>
                                        <p:tgtEl>
                                          <p:spTgt spid="23"/>
                                        </p:tgtEl>
                                      </p:cBhvr>
                                    </p:animEffect>
                                  </p:childTnLst>
                                </p:cTn>
                              </p:par>
                              <p:par>
                                <p:cTn id="70" presetID="18" presetClass="entr" presetSubtype="12" fill="hold"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strips(downLeft)">
                                      <p:cBhvr>
                                        <p:cTn id="72" dur="500"/>
                                        <p:tgtEl>
                                          <p:spTgt spid="24"/>
                                        </p:tgtEl>
                                      </p:cBhvr>
                                    </p:animEffect>
                                  </p:childTnLst>
                                </p:cTn>
                              </p:par>
                              <p:par>
                                <p:cTn id="73" presetID="18" presetClass="entr" presetSubtype="12" fill="hold"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strips(downLeft)">
                                      <p:cBhvr>
                                        <p:cTn id="75" dur="500"/>
                                        <p:tgtEl>
                                          <p:spTgt spid="27"/>
                                        </p:tgtEl>
                                      </p:cBhvr>
                                    </p:animEffect>
                                  </p:childTnLst>
                                </p:cTn>
                              </p:par>
                              <p:par>
                                <p:cTn id="76" presetID="18" presetClass="entr" presetSubtype="3" fill="hold"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strips(upRight)">
                                      <p:cBhvr>
                                        <p:cTn id="78" dur="500"/>
                                        <p:tgtEl>
                                          <p:spTgt spid="28"/>
                                        </p:tgtEl>
                                      </p:cBhvr>
                                    </p:animEffect>
                                  </p:childTnLst>
                                </p:cTn>
                              </p:par>
                            </p:childTnLst>
                          </p:cTn>
                        </p:par>
                      </p:childTnLst>
                    </p:cTn>
                  </p:par>
                  <p:par>
                    <p:cTn id="79" fill="hold">
                      <p:stCondLst>
                        <p:cond delay="indefinite"/>
                      </p:stCondLst>
                      <p:childTnLst>
                        <p:par>
                          <p:cTn id="80" fill="hold">
                            <p:stCondLst>
                              <p:cond delay="0"/>
                            </p:stCondLst>
                            <p:childTnLst>
                              <p:par>
                                <p:cTn id="81" presetID="18" presetClass="entr" presetSubtype="3" fill="hold" grpId="0" nodeType="click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strips(upRight)">
                                      <p:cBhvr>
                                        <p:cTn id="83" dur="500"/>
                                        <p:tgtEl>
                                          <p:spTgt spid="32"/>
                                        </p:tgtEl>
                                      </p:cBhvr>
                                    </p:animEffect>
                                  </p:childTnLst>
                                </p:cTn>
                              </p:par>
                              <p:par>
                                <p:cTn id="84" presetID="18" presetClass="entr" presetSubtype="3"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strips(upRight)">
                                      <p:cBhvr>
                                        <p:cTn id="86" dur="500"/>
                                        <p:tgtEl>
                                          <p:spTgt spid="21"/>
                                        </p:tgtEl>
                                      </p:cBhvr>
                                    </p:animEffect>
                                  </p:childTnLst>
                                </p:cTn>
                              </p:par>
                              <p:par>
                                <p:cTn id="87" presetID="18" presetClass="entr" presetSubtype="9"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strips(upLeft)">
                                      <p:cBhvr>
                                        <p:cTn id="89" dur="500"/>
                                        <p:tgtEl>
                                          <p:spTgt spid="33"/>
                                        </p:tgtEl>
                                      </p:cBhvr>
                                    </p:animEffect>
                                  </p:childTnLst>
                                </p:cTn>
                              </p:par>
                              <p:par>
                                <p:cTn id="90" presetID="18" presetClass="entr" presetSubtype="12" fill="hold" grpId="0"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strips(downLeft)">
                                      <p:cBhvr>
                                        <p:cTn id="92" dur="500"/>
                                        <p:tgtEl>
                                          <p:spTgt spid="35"/>
                                        </p:tgtEl>
                                      </p:cBhvr>
                                    </p:animEffect>
                                  </p:childTnLst>
                                </p:cTn>
                              </p:par>
                              <p:par>
                                <p:cTn id="93" presetID="18" presetClass="entr" presetSubtype="6"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strips(downRight)">
                                      <p:cBhvr>
                                        <p:cTn id="95" dur="500"/>
                                        <p:tgtEl>
                                          <p:spTgt spid="29"/>
                                        </p:tgtEl>
                                      </p:cBhvr>
                                    </p:animEffect>
                                  </p:childTnLst>
                                </p:cTn>
                              </p:par>
                              <p:par>
                                <p:cTn id="96" presetID="18" presetClass="entr" presetSubtype="6"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strips(downRight)">
                                      <p:cBhvr>
                                        <p:cTn id="98" dur="500"/>
                                        <p:tgtEl>
                                          <p:spTgt spid="30"/>
                                        </p:tgtEl>
                                      </p:cBhvr>
                                    </p:animEffect>
                                  </p:childTnLst>
                                </p:cTn>
                              </p:par>
                              <p:par>
                                <p:cTn id="99" presetID="18" presetClass="entr" presetSubtype="6"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strips(downRight)">
                                      <p:cBhvr>
                                        <p:cTn id="101" dur="500"/>
                                        <p:tgtEl>
                                          <p:spTgt spid="31"/>
                                        </p:tgtEl>
                                      </p:cBhvr>
                                    </p:animEffect>
                                  </p:childTnLst>
                                </p:cTn>
                              </p:par>
                              <p:par>
                                <p:cTn id="102" presetID="18" presetClass="entr" presetSubtype="3"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strips(upRight)">
                                      <p:cBhvr>
                                        <p:cTn id="104" dur="500"/>
                                        <p:tgtEl>
                                          <p:spTgt spid="34"/>
                                        </p:tgtEl>
                                      </p:cBhvr>
                                    </p:animEffect>
                                  </p:childTnLst>
                                </p:cTn>
                              </p:par>
                            </p:childTnLst>
                          </p:cTn>
                        </p:par>
                        <p:par>
                          <p:cTn id="105" fill="hold">
                            <p:stCondLst>
                              <p:cond delay="500"/>
                            </p:stCondLst>
                            <p:childTnLst>
                              <p:par>
                                <p:cTn id="106" presetID="1" presetClass="entr" presetSubtype="0" fill="hold" grpId="0" nodeType="afterEffect">
                                  <p:stCondLst>
                                    <p:cond delay="0"/>
                                  </p:stCondLst>
                                  <p:childTnLst>
                                    <p:set>
                                      <p:cBhvr>
                                        <p:cTn id="107" dur="1" fill="hold">
                                          <p:stCondLst>
                                            <p:cond delay="0"/>
                                          </p:stCondLst>
                                        </p:cTn>
                                        <p:tgtEl>
                                          <p:spTgt spid="11"/>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21" grpId="0" animBg="1"/>
      <p:bldP spid="29"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835696" y="4149080"/>
            <a:ext cx="2088232" cy="1224136"/>
          </a:xfrm>
          <a:prstGeom prst="rect">
            <a:avLst/>
          </a:prstGeom>
          <a:noFill/>
        </p:spPr>
      </p:pic>
      <p:sp>
        <p:nvSpPr>
          <p:cNvPr id="7171" name="Rectangle 3"/>
          <p:cNvSpPr>
            <a:spLocks noChangeArrowheads="1"/>
          </p:cNvSpPr>
          <p:nvPr/>
        </p:nvSpPr>
        <p:spPr bwMode="auto">
          <a:xfrm>
            <a:off x="395536" y="3861048"/>
            <a:ext cx="1504323" cy="86177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Denote </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7172" name="Rectangle 4"/>
          <p:cNvSpPr>
            <a:spLocks noChangeArrowheads="1"/>
          </p:cNvSpPr>
          <p:nvPr/>
        </p:nvSpPr>
        <p:spPr bwMode="auto">
          <a:xfrm>
            <a:off x="467544" y="5373216"/>
            <a:ext cx="6984776"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value of the </a:t>
            </a:r>
            <a:r>
              <a:rPr kumimoji="0" lang="en-US" sz="3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Riemann</a:t>
            </a: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zeta-function</a:t>
            </a:r>
            <a:r>
              <a:rPr kumimoji="0" lang="en-US" sz="32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the point </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2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241"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483768" y="5877272"/>
            <a:ext cx="288032" cy="720080"/>
          </a:xfrm>
          <a:prstGeom prst="rect">
            <a:avLst/>
          </a:prstGeom>
          <a:noFill/>
        </p:spPr>
      </p:pic>
      <p:sp>
        <p:nvSpPr>
          <p:cNvPr id="10243" name="Rectangle 3"/>
          <p:cNvSpPr>
            <a:spLocks noChangeArrowheads="1"/>
          </p:cNvSpPr>
          <p:nvPr/>
        </p:nvSpPr>
        <p:spPr bwMode="auto">
          <a:xfrm>
            <a:off x="0" y="666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Прямоугольник 8"/>
          <p:cNvSpPr/>
          <p:nvPr/>
        </p:nvSpPr>
        <p:spPr>
          <a:xfrm>
            <a:off x="0" y="0"/>
            <a:ext cx="9144000" cy="4031873"/>
          </a:xfrm>
          <a:prstGeom prst="rect">
            <a:avLst/>
          </a:prstGeom>
        </p:spPr>
        <p:txBody>
          <a:bodyPr wrap="square">
            <a:spAutoFit/>
          </a:bodyPr>
          <a:lstStyle/>
          <a:p>
            <a:r>
              <a:rPr lang="en-US" sz="3200" dirty="0" smtClean="0"/>
              <a:t>     </a:t>
            </a:r>
            <a:r>
              <a:rPr lang="en-US" sz="3200" dirty="0" smtClean="0">
                <a:latin typeface="Times New Roman" pitchFamily="18" charset="0"/>
                <a:cs typeface="Times New Roman" pitchFamily="18" charset="0"/>
              </a:rPr>
              <a:t>Properties of graphs significantly depend not only on the number of vertices, but also on the number of edges. The number of edges in a graph is a random variable and is equal to         or                   depending on whether the amount       is even or not, respectively. Thus, the study of the limiting behavior of the number of edges is equivalent to studying the asymptotic behavior of     .</a:t>
            </a:r>
            <a:endParaRPr lang="ru-RU" sz="3200" dirty="0">
              <a:latin typeface="Times New Roman" pitchFamily="18" charset="0"/>
              <a:cs typeface="Times New Roman" pitchFamily="18" charset="0"/>
            </a:endParaRPr>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2289"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923928" y="1556792"/>
            <a:ext cx="720080" cy="489084"/>
          </a:xfrm>
          <a:prstGeom prst="rect">
            <a:avLst/>
          </a:prstGeom>
          <a:noFill/>
        </p:spPr>
      </p:pic>
      <p:pic>
        <p:nvPicPr>
          <p:cNvPr id="12" name="Picture 1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995936" y="2077350"/>
            <a:ext cx="376449" cy="487554"/>
          </a:xfrm>
          <a:prstGeom prst="rect">
            <a:avLst/>
          </a:prstGeom>
          <a:noFill/>
        </p:spPr>
      </p:pic>
      <p:sp>
        <p:nvSpPr>
          <p:cNvPr id="153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5361" name="Picture 1"/>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292080" y="1556792"/>
            <a:ext cx="1584176" cy="464692"/>
          </a:xfrm>
          <a:prstGeom prst="rect">
            <a:avLst/>
          </a:prstGeom>
          <a:noFill/>
        </p:spPr>
      </p:pic>
      <p:pic>
        <p:nvPicPr>
          <p:cNvPr id="14" name="Picture 1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051720" y="3501008"/>
            <a:ext cx="376449" cy="48755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67544" y="1052736"/>
            <a:ext cx="7992888" cy="4031873"/>
          </a:xfrm>
          <a:prstGeom prst="rect">
            <a:avLst/>
          </a:prstGeom>
        </p:spPr>
        <p:txBody>
          <a:bodyPr wrap="square">
            <a:spAutoFit/>
          </a:bodyPr>
          <a:lstStyle/>
          <a:p>
            <a:r>
              <a:rPr lang="en-US" sz="3200" dirty="0" smtClean="0">
                <a:latin typeface="Times New Roman" pitchFamily="18" charset="0"/>
                <a:cs typeface="Times New Roman" pitchFamily="18" charset="0"/>
              </a:rPr>
              <a:t>     Y. L. Pavlov, E. V. </a:t>
            </a:r>
            <a:r>
              <a:rPr lang="en-US" sz="3200" dirty="0" err="1" smtClean="0">
                <a:latin typeface="Times New Roman" pitchFamily="18" charset="0"/>
                <a:cs typeface="Times New Roman" pitchFamily="18" charset="0"/>
              </a:rPr>
              <a:t>Feklistova</a:t>
            </a:r>
            <a:r>
              <a:rPr lang="en-US" sz="3200" dirty="0" smtClean="0">
                <a:latin typeface="Times New Roman" pitchFamily="18" charset="0"/>
                <a:cs typeface="Times New Roman" pitchFamily="18" charset="0"/>
              </a:rPr>
              <a:t>. Limit distributions of the edge number in</a:t>
            </a:r>
          </a:p>
          <a:p>
            <a:r>
              <a:rPr lang="en-US" sz="3200" dirty="0" smtClean="0">
                <a:latin typeface="Times New Roman" pitchFamily="18" charset="0"/>
                <a:cs typeface="Times New Roman" pitchFamily="18" charset="0"/>
              </a:rPr>
              <a:t>random configuration graph. </a:t>
            </a:r>
            <a:r>
              <a:rPr lang="en-US" sz="3200" i="1" dirty="0" smtClean="0">
                <a:latin typeface="Times New Roman" pitchFamily="18" charset="0"/>
                <a:cs typeface="Times New Roman" pitchFamily="18" charset="0"/>
              </a:rPr>
              <a:t>European researcher, 48(5-1): 1097-1100, </a:t>
            </a:r>
            <a:r>
              <a:rPr lang="ru-RU" sz="3200" dirty="0" smtClean="0">
                <a:latin typeface="Times New Roman" pitchFamily="18" charset="0"/>
                <a:cs typeface="Times New Roman" pitchFamily="18" charset="0"/>
              </a:rPr>
              <a:t>2013.</a:t>
            </a:r>
            <a:r>
              <a:rPr lang="en-US" sz="3200" dirty="0" smtClean="0">
                <a:latin typeface="Times New Roman" pitchFamily="18" charset="0"/>
                <a:ea typeface="Times New Roman" pitchFamily="18" charset="0"/>
                <a:cs typeface="Times New Roman" pitchFamily="18" charset="0"/>
              </a:rPr>
              <a:t>     </a:t>
            </a:r>
            <a:br>
              <a:rPr lang="en-US" sz="3200" dirty="0" smtClean="0">
                <a:latin typeface="Times New Roman" pitchFamily="18" charset="0"/>
                <a:ea typeface="Times New Roman" pitchFamily="18" charset="0"/>
                <a:cs typeface="Times New Roman" pitchFamily="18" charset="0"/>
              </a:rPr>
            </a:br>
            <a:r>
              <a:rPr lang="en-US" sz="3200" dirty="0" smtClean="0">
                <a:latin typeface="Times New Roman" pitchFamily="18" charset="0"/>
                <a:ea typeface="Times New Roman" pitchFamily="18" charset="0"/>
                <a:cs typeface="Times New Roman" pitchFamily="18" charset="0"/>
              </a:rPr>
              <a:t>    In </a:t>
            </a:r>
            <a:r>
              <a:rPr lang="ru-RU" sz="3200" dirty="0" smtClean="0">
                <a:latin typeface="Times New Roman" pitchFamily="18" charset="0"/>
                <a:ea typeface="Times New Roman" pitchFamily="18" charset="0"/>
                <a:cs typeface="Times New Roman" pitchFamily="18" charset="0"/>
              </a:rPr>
              <a:t> </a:t>
            </a:r>
            <a:r>
              <a:rPr lang="en-US" sz="3200" dirty="0" smtClean="0">
                <a:latin typeface="Times New Roman" pitchFamily="18" charset="0"/>
                <a:ea typeface="Times New Roman" pitchFamily="18" charset="0"/>
                <a:cs typeface="Times New Roman" pitchFamily="18" charset="0"/>
              </a:rPr>
              <a:t>this </a:t>
            </a:r>
            <a:r>
              <a:rPr lang="en-US" sz="3200" dirty="0" smtClean="0">
                <a:latin typeface="Times New Roman" pitchFamily="18" charset="0"/>
                <a:ea typeface="Times New Roman" pitchFamily="18" charset="0"/>
                <a:cs typeface="Times New Roman" pitchFamily="18" charset="0"/>
              </a:rPr>
              <a:t>paper</a:t>
            </a:r>
            <a:r>
              <a:rPr lang="en-US" sz="3200" dirty="0" smtClean="0">
                <a:latin typeface="Times New Roman" pitchFamily="18" charset="0"/>
                <a:ea typeface="Times New Roman" pitchFamily="18" charset="0"/>
                <a:cs typeface="Times New Roman" pitchFamily="18" charset="0"/>
              </a:rPr>
              <a:t> </a:t>
            </a:r>
            <a:r>
              <a:rPr lang="en-US" sz="3200" dirty="0" smtClean="0">
                <a:latin typeface="Times New Roman" pitchFamily="18" charset="0"/>
                <a:ea typeface="Times New Roman" pitchFamily="18" charset="0"/>
                <a:cs typeface="Times New Roman" pitchFamily="18" charset="0"/>
              </a:rPr>
              <a:t>local limit theorems were proved for </a:t>
            </a:r>
            <a:r>
              <a:rPr lang="en-US" sz="3200" dirty="0" smtClean="0">
                <a:latin typeface="Times New Roman" pitchFamily="18" charset="0"/>
                <a:cs typeface="Times New Roman" pitchFamily="18" charset="0"/>
              </a:rPr>
              <a:t>sum</a:t>
            </a:r>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when</a:t>
            </a:r>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is </a:t>
            </a:r>
            <a:r>
              <a:rPr lang="en-US" sz="3200" dirty="0" smtClean="0">
                <a:latin typeface="Times New Roman" pitchFamily="18" charset="0"/>
                <a:cs typeface="Times New Roman" pitchFamily="18" charset="0"/>
              </a:rPr>
              <a:t>fixed</a:t>
            </a:r>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 tends </a:t>
            </a:r>
            <a:r>
              <a:rPr lang="en-US" sz="3200" dirty="0" smtClean="0">
                <a:latin typeface="Times New Roman" pitchFamily="18" charset="0"/>
                <a:cs typeface="Times New Roman" pitchFamily="18" charset="0"/>
              </a:rPr>
              <a:t>to infinity.</a:t>
            </a:r>
            <a:endParaRPr lang="ru-RU" sz="3200" dirty="0" smtClean="0">
              <a:latin typeface="Times New Roman" pitchFamily="18" charset="0"/>
              <a:cs typeface="Times New Roman" pitchFamily="18" charset="0"/>
            </a:endParaRPr>
          </a:p>
          <a:p>
            <a:endParaRPr lang="ru-RU" sz="3200" dirty="0"/>
          </a:p>
        </p:txBody>
      </p:sp>
      <p:sp>
        <p:nvSpPr>
          <p:cNvPr id="1126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126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401916" y="3610668"/>
            <a:ext cx="258316" cy="466404"/>
          </a:xfrm>
          <a:prstGeom prst="rect">
            <a:avLst/>
          </a:prstGeom>
          <a:noFill/>
        </p:spPr>
      </p:pic>
      <p:sp>
        <p:nvSpPr>
          <p:cNvPr id="112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126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639816" y="3552662"/>
            <a:ext cx="220216" cy="596418"/>
          </a:xfrm>
          <a:prstGeom prst="rect">
            <a:avLst/>
          </a:prstGeom>
          <a:noFill/>
        </p:spPr>
      </p:pic>
      <p:sp>
        <p:nvSpPr>
          <p:cNvPr id="1127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1272" name="Picture 8"/>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131840" y="3626497"/>
            <a:ext cx="398587" cy="450575"/>
          </a:xfrm>
          <a:prstGeom prst="rect">
            <a:avLst/>
          </a:prstGeom>
          <a:noFill/>
        </p:spPr>
      </p:pic>
      <p:sp>
        <p:nvSpPr>
          <p:cNvPr id="11274" name="Rectangle 10"/>
          <p:cNvSpPr>
            <a:spLocks noChangeArrowheads="1"/>
          </p:cNvSpPr>
          <p:nvPr/>
        </p:nvSpPr>
        <p:spPr bwMode="auto">
          <a:xfrm>
            <a:off x="0" y="206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atin typeface="Times New Roman" pitchFamily="18" charset="0"/>
                <a:cs typeface="Times New Roman" pitchFamily="18" charset="0"/>
              </a:rPr>
              <a:t>Theorem 1</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395536" y="1844824"/>
            <a:ext cx="8229600" cy="576064"/>
          </a:xfrm>
        </p:spPr>
        <p:txBody>
          <a:bodyPr>
            <a:normAutofit lnSpcReduction="10000"/>
          </a:bodyPr>
          <a:lstStyle/>
          <a:p>
            <a:pPr>
              <a:buNone/>
            </a:pPr>
            <a:r>
              <a:rPr lang="en-US" i="1" dirty="0" smtClean="0">
                <a:latin typeface="Times New Roman" pitchFamily="18" charset="0"/>
                <a:cs typeface="Times New Roman" pitchFamily="18" charset="0"/>
              </a:rPr>
              <a:t>Let </a:t>
            </a:r>
            <a:r>
              <a:rPr lang="el-GR" i="1" dirty="0" smtClean="0">
                <a:latin typeface="Times New Roman" pitchFamily="18" charset="0"/>
                <a:cs typeface="Times New Roman" pitchFamily="18" charset="0"/>
              </a:rPr>
              <a:t>τ</a:t>
            </a:r>
            <a:r>
              <a:rPr lang="en-US" i="1" dirty="0" smtClean="0">
                <a:latin typeface="Times New Roman" pitchFamily="18" charset="0"/>
                <a:cs typeface="Times New Roman" pitchFamily="18" charset="0"/>
              </a:rPr>
              <a:t> &gt; 2, N →∞. Then</a:t>
            </a:r>
            <a:endParaRPr lang="ru-RU" i="1" dirty="0">
              <a:latin typeface="Times New Roman" pitchFamily="18" charset="0"/>
              <a:cs typeface="Times New Roman" pitchFamily="18" charset="0"/>
            </a:endParaRPr>
          </a:p>
        </p:txBody>
      </p:sp>
      <p:sp>
        <p:nvSpPr>
          <p:cNvPr id="614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1" u="none" strike="noStrike" cap="none" normalizeH="0" baseline="0" smtClean="0">
                <a:ln>
                  <a:noFill/>
                </a:ln>
                <a:solidFill>
                  <a:schemeClr val="tx1"/>
                </a:solidFill>
                <a:effectLst/>
                <a:latin typeface="Arial" pitchFamily="34" charset="0"/>
                <a:ea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6147" name="Rectangle 3"/>
          <p:cNvSpPr>
            <a:spLocks noChangeArrowheads="1"/>
          </p:cNvSpPr>
          <p:nvPr/>
        </p:nvSpPr>
        <p:spPr bwMode="auto">
          <a:xfrm>
            <a:off x="0" y="663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smtClean="0">
                <a:ln>
                  <a:noFill/>
                </a:ln>
                <a:solidFill>
                  <a:schemeClr val="tx1"/>
                </a:solidFill>
                <a:effectLst/>
                <a:latin typeface="Arial" pitchFamily="34"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614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6148"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43608" y="2708920"/>
            <a:ext cx="6696744" cy="1080120"/>
          </a:xfrm>
          <a:prstGeom prst="rect">
            <a:avLst/>
          </a:prstGeom>
          <a:noFill/>
        </p:spPr>
      </p:pic>
      <p:sp>
        <p:nvSpPr>
          <p:cNvPr id="6150" name="Rectangle 6"/>
          <p:cNvSpPr>
            <a:spLocks noChangeArrowheads="1"/>
          </p:cNvSpPr>
          <p:nvPr/>
        </p:nvSpPr>
        <p:spPr bwMode="auto">
          <a:xfrm>
            <a:off x="0" y="892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6151" name="Rectangle 7"/>
          <p:cNvSpPr>
            <a:spLocks noChangeArrowheads="1"/>
          </p:cNvSpPr>
          <p:nvPr/>
        </p:nvSpPr>
        <p:spPr bwMode="auto">
          <a:xfrm>
            <a:off x="467544" y="4005064"/>
            <a:ext cx="291581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where</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153"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6152" name="Picture 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11560" y="5157192"/>
            <a:ext cx="6408712" cy="576064"/>
          </a:xfrm>
          <a:prstGeom prst="rect">
            <a:avLst/>
          </a:prstGeom>
          <a:noFill/>
        </p:spPr>
      </p:pic>
      <p:sp>
        <p:nvSpPr>
          <p:cNvPr id="6154" name="Rectangle 10"/>
          <p:cNvSpPr>
            <a:spLocks noChangeArrowheads="1"/>
          </p:cNvSpPr>
          <p:nvPr/>
        </p:nvSpPr>
        <p:spPr bwMode="auto">
          <a:xfrm>
            <a:off x="0" y="715963"/>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atin typeface="Times New Roman" pitchFamily="18" charset="0"/>
                <a:cs typeface="Times New Roman" pitchFamily="18" charset="0"/>
              </a:rPr>
              <a:t>Theorem </a:t>
            </a:r>
            <a:r>
              <a:rPr lang="ru-RU" b="1" dirty="0" smtClean="0">
                <a:latin typeface="Times New Roman" pitchFamily="18" charset="0"/>
                <a:cs typeface="Times New Roman" pitchFamily="18" charset="0"/>
              </a:rPr>
              <a:t>2</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1"/>
            <a:ext cx="8229600" cy="604664"/>
          </a:xfrm>
        </p:spPr>
        <p:txBody>
          <a:bodyPr/>
          <a:lstStyle/>
          <a:p>
            <a:pPr>
              <a:buNone/>
            </a:pPr>
            <a:r>
              <a:rPr lang="en-US" i="1" dirty="0" smtClean="0">
                <a:latin typeface="Times New Roman" pitchFamily="18" charset="0"/>
                <a:cs typeface="Times New Roman" pitchFamily="18" charset="0"/>
              </a:rPr>
              <a:t>Let </a:t>
            </a:r>
            <a:r>
              <a:rPr lang="el-GR" i="1" dirty="0" smtClean="0">
                <a:latin typeface="Times New Roman" pitchFamily="18" charset="0"/>
                <a:cs typeface="Times New Roman" pitchFamily="18" charset="0"/>
              </a:rPr>
              <a:t>τ</a:t>
            </a:r>
            <a:r>
              <a:rPr lang="en-US" i="1" dirty="0" smtClean="0">
                <a:latin typeface="Times New Roman" pitchFamily="18" charset="0"/>
                <a:cs typeface="Times New Roman" pitchFamily="18" charset="0"/>
              </a:rPr>
              <a:t> = 2, N →∞. Then</a:t>
            </a:r>
            <a:endParaRPr lang="ru-RU" i="1" dirty="0" smtClean="0">
              <a:latin typeface="Times New Roman" pitchFamily="18" charset="0"/>
              <a:cs typeface="Times New Roman" pitchFamily="18" charset="0"/>
            </a:endParaRPr>
          </a:p>
          <a:p>
            <a:endParaRPr lang="ru-RU" dirty="0"/>
          </a:p>
        </p:txBody>
      </p:sp>
      <p:sp>
        <p:nvSpPr>
          <p:cNvPr id="51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21"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907704" y="2420888"/>
            <a:ext cx="5040560" cy="1152128"/>
          </a:xfrm>
          <a:prstGeom prst="rect">
            <a:avLst/>
          </a:prstGeom>
          <a:noFill/>
        </p:spPr>
      </p:pic>
      <p:sp>
        <p:nvSpPr>
          <p:cNvPr id="5123" name="Rectangle 3"/>
          <p:cNvSpPr>
            <a:spLocks noChangeArrowheads="1"/>
          </p:cNvSpPr>
          <p:nvPr/>
        </p:nvSpPr>
        <p:spPr bwMode="auto">
          <a:xfrm>
            <a:off x="0" y="892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7" name="Прямоугольник 6"/>
          <p:cNvSpPr/>
          <p:nvPr/>
        </p:nvSpPr>
        <p:spPr>
          <a:xfrm>
            <a:off x="467544" y="3717032"/>
            <a:ext cx="1174489" cy="584775"/>
          </a:xfrm>
          <a:prstGeom prst="rect">
            <a:avLst/>
          </a:prstGeom>
        </p:spPr>
        <p:txBody>
          <a:bodyPr wrap="none">
            <a:spAutoFit/>
          </a:bodyPr>
          <a:lstStyle/>
          <a:p>
            <a:pPr lvl="0" fontAlgn="base">
              <a:spcBef>
                <a:spcPct val="0"/>
              </a:spcBef>
              <a:spcAft>
                <a:spcPct val="0"/>
              </a:spcAft>
            </a:pPr>
            <a:r>
              <a:rPr lang="en-US" sz="3200" i="1" dirty="0" smtClean="0">
                <a:latin typeface="Times New Roman" pitchFamily="18" charset="0"/>
                <a:ea typeface="Times New Roman" pitchFamily="18" charset="0"/>
                <a:cs typeface="Times New Roman" pitchFamily="18" charset="0"/>
              </a:rPr>
              <a:t>where</a:t>
            </a:r>
            <a:endParaRPr lang="en-US" sz="3200" dirty="0" smtClean="0">
              <a:latin typeface="Times New Roman" pitchFamily="18" charset="0"/>
              <a:cs typeface="Times New Roman" pitchFamily="18" charset="0"/>
            </a:endParaRPr>
          </a:p>
        </p:txBody>
      </p:sp>
      <p:sp>
        <p:nvSpPr>
          <p:cNvPr id="512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2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11560" y="4725144"/>
            <a:ext cx="3744416" cy="792088"/>
          </a:xfrm>
          <a:prstGeom prst="rect">
            <a:avLst/>
          </a:prstGeom>
          <a:noFill/>
        </p:spPr>
      </p:pic>
      <p:sp>
        <p:nvSpPr>
          <p:cNvPr id="5126" name="Rectangle 6"/>
          <p:cNvSpPr>
            <a:spLocks noChangeArrowheads="1"/>
          </p:cNvSpPr>
          <p:nvPr/>
        </p:nvSpPr>
        <p:spPr bwMode="auto">
          <a:xfrm>
            <a:off x="0" y="7080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atin typeface="Times New Roman" pitchFamily="18" charset="0"/>
                <a:cs typeface="Times New Roman" pitchFamily="18" charset="0"/>
              </a:rPr>
              <a:t>Theorem </a:t>
            </a:r>
            <a:r>
              <a:rPr lang="ru-RU" b="1" dirty="0" smtClean="0">
                <a:latin typeface="Times New Roman" pitchFamily="18" charset="0"/>
                <a:cs typeface="Times New Roman" pitchFamily="18" charset="0"/>
              </a:rPr>
              <a:t>3</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1"/>
            <a:ext cx="8229600" cy="820688"/>
          </a:xfrm>
        </p:spPr>
        <p:txBody>
          <a:bodyPr/>
          <a:lstStyle/>
          <a:p>
            <a:pPr>
              <a:buNone/>
            </a:pPr>
            <a:r>
              <a:rPr lang="en-US" i="1" dirty="0" smtClean="0">
                <a:latin typeface="Times New Roman" pitchFamily="18" charset="0"/>
                <a:cs typeface="Times New Roman" pitchFamily="18" charset="0"/>
              </a:rPr>
              <a:t>Let 1 &lt; </a:t>
            </a:r>
            <a:r>
              <a:rPr lang="el-GR" i="1" dirty="0" smtClean="0">
                <a:latin typeface="Times New Roman" pitchFamily="18" charset="0"/>
                <a:cs typeface="Times New Roman" pitchFamily="18" charset="0"/>
              </a:rPr>
              <a:t>τ</a:t>
            </a:r>
            <a:r>
              <a:rPr lang="en-US" i="1" dirty="0" smtClean="0">
                <a:latin typeface="Times New Roman" pitchFamily="18" charset="0"/>
                <a:cs typeface="Times New Roman" pitchFamily="18" charset="0"/>
              </a:rPr>
              <a:t> &lt; 2, N →∞. Then</a:t>
            </a:r>
            <a:endParaRPr lang="ru-RU" i="1" dirty="0" smtClean="0">
              <a:latin typeface="Times New Roman" pitchFamily="18" charset="0"/>
              <a:cs typeface="Times New Roman" pitchFamily="18" charset="0"/>
            </a:endParaRPr>
          </a:p>
          <a:p>
            <a:endParaRPr lang="ru-RU" dirty="0"/>
          </a:p>
        </p:txBody>
      </p:sp>
      <p:sp>
        <p:nvSpPr>
          <p:cNvPr id="409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409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83568" y="2276872"/>
            <a:ext cx="7848872" cy="1152128"/>
          </a:xfrm>
          <a:prstGeom prst="rect">
            <a:avLst/>
          </a:prstGeom>
          <a:noFill/>
        </p:spPr>
      </p:pic>
      <p:sp>
        <p:nvSpPr>
          <p:cNvPr id="4099" name="Rectangle 3"/>
          <p:cNvSpPr>
            <a:spLocks noChangeArrowheads="1"/>
          </p:cNvSpPr>
          <p:nvPr/>
        </p:nvSpPr>
        <p:spPr bwMode="auto">
          <a:xfrm>
            <a:off x="0" y="8921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101" name="Rectangle 5"/>
          <p:cNvSpPr>
            <a:spLocks noChangeArrowheads="1"/>
          </p:cNvSpPr>
          <p:nvPr/>
        </p:nvSpPr>
        <p:spPr bwMode="auto">
          <a:xfrm>
            <a:off x="0" y="3437220"/>
            <a:ext cx="118762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where</a:t>
            </a:r>
            <a:r>
              <a:rPr kumimoji="0" lang="en-US" sz="12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endParaRPr>
          </a:p>
        </p:txBody>
      </p:sp>
      <p:pic>
        <p:nvPicPr>
          <p:cNvPr id="4100"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87624" y="3573016"/>
            <a:ext cx="720080" cy="432048"/>
          </a:xfrm>
          <a:prstGeom prst="rect">
            <a:avLst/>
          </a:prstGeom>
          <a:noFill/>
        </p:spPr>
      </p:pic>
      <p:sp>
        <p:nvSpPr>
          <p:cNvPr id="4102" name="Rectangle 6"/>
          <p:cNvSpPr>
            <a:spLocks noChangeArrowheads="1"/>
          </p:cNvSpPr>
          <p:nvPr/>
        </p:nvSpPr>
        <p:spPr bwMode="auto">
          <a:xfrm>
            <a:off x="0" y="3429000"/>
            <a:ext cx="8207896"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the density of stable distributions with characteristic function:</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104"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4103"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115616" y="4869160"/>
            <a:ext cx="6120680" cy="1080120"/>
          </a:xfrm>
          <a:prstGeom prst="rect">
            <a:avLst/>
          </a:prstGeom>
          <a:noFill/>
        </p:spPr>
      </p:pic>
      <p:sp>
        <p:nvSpPr>
          <p:cNvPr id="4105" name="Rectangle 9"/>
          <p:cNvSpPr>
            <a:spLocks noChangeArrowheads="1"/>
          </p:cNvSpPr>
          <p:nvPr/>
        </p:nvSpPr>
        <p:spPr bwMode="auto">
          <a:xfrm>
            <a:off x="0" y="838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atin typeface="Times New Roman" pitchFamily="18" charset="0"/>
                <a:cs typeface="Times New Roman" pitchFamily="18" charset="0"/>
              </a:rPr>
              <a:t>Theorem </a:t>
            </a:r>
            <a:r>
              <a:rPr lang="ru-RU" b="1" dirty="0" smtClean="0">
                <a:latin typeface="Times New Roman" pitchFamily="18" charset="0"/>
                <a:cs typeface="Times New Roman" pitchFamily="18" charset="0"/>
              </a:rPr>
              <a:t>4</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1"/>
            <a:ext cx="8229600" cy="1036712"/>
          </a:xfrm>
        </p:spPr>
        <p:txBody>
          <a:bodyPr/>
          <a:lstStyle/>
          <a:p>
            <a:pPr>
              <a:buNone/>
            </a:pPr>
            <a:r>
              <a:rPr lang="en-US" i="1" dirty="0" smtClean="0">
                <a:latin typeface="Times New Roman" pitchFamily="18" charset="0"/>
                <a:cs typeface="Times New Roman" pitchFamily="18" charset="0"/>
              </a:rPr>
              <a:t>Let </a:t>
            </a:r>
            <a:r>
              <a:rPr lang="el-GR" i="1" dirty="0" smtClean="0">
                <a:latin typeface="Times New Roman" pitchFamily="18" charset="0"/>
                <a:cs typeface="Times New Roman" pitchFamily="18" charset="0"/>
              </a:rPr>
              <a:t>τ</a:t>
            </a:r>
            <a:r>
              <a:rPr lang="en-US" i="1" dirty="0" smtClean="0">
                <a:latin typeface="Times New Roman" pitchFamily="18" charset="0"/>
                <a:cs typeface="Times New Roman" pitchFamily="18" charset="0"/>
              </a:rPr>
              <a:t> = 1, N →∞. Then</a:t>
            </a:r>
            <a:endParaRPr lang="ru-RU" i="1" dirty="0" smtClean="0">
              <a:latin typeface="Times New Roman" pitchFamily="18" charset="0"/>
              <a:cs typeface="Times New Roman" pitchFamily="18" charset="0"/>
            </a:endParaRPr>
          </a:p>
          <a:p>
            <a:endParaRPr lang="ru-RU" dirty="0"/>
          </a:p>
        </p:txBody>
      </p:sp>
      <p:sp>
        <p:nvSpPr>
          <p:cNvPr id="4" name="Прямоугольник 3"/>
          <p:cNvSpPr/>
          <p:nvPr/>
        </p:nvSpPr>
        <p:spPr>
          <a:xfrm>
            <a:off x="0" y="3501008"/>
            <a:ext cx="9144000" cy="1077218"/>
          </a:xfrm>
          <a:prstGeom prst="rect">
            <a:avLst/>
          </a:prstGeom>
        </p:spPr>
        <p:txBody>
          <a:bodyPr wrap="square">
            <a:spAutoFit/>
          </a:bodyPr>
          <a:lstStyle/>
          <a:p>
            <a:r>
              <a:rPr lang="en-US" i="1" dirty="0" smtClean="0">
                <a:latin typeface="Times New Roman" pitchFamily="18" charset="0"/>
                <a:ea typeface="Times New Roman" pitchFamily="18" charset="0"/>
                <a:cs typeface="Times New Roman" pitchFamily="18" charset="0"/>
              </a:rPr>
              <a:t>                               </a:t>
            </a:r>
            <a:r>
              <a:rPr lang="en-US" sz="3200" i="1" dirty="0" smtClean="0">
                <a:latin typeface="Times New Roman" pitchFamily="18" charset="0"/>
                <a:ea typeface="Times New Roman" pitchFamily="18" charset="0"/>
                <a:cs typeface="Times New Roman" pitchFamily="18" charset="0"/>
              </a:rPr>
              <a:t>– the density of stable distributions with characteristic function:</a:t>
            </a:r>
            <a:endParaRPr lang="ru-RU" sz="3200" dirty="0"/>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07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55576" y="2348880"/>
            <a:ext cx="7488832" cy="1152128"/>
          </a:xfrm>
          <a:prstGeom prst="rect">
            <a:avLst/>
          </a:prstGeom>
          <a:noFill/>
        </p:spPr>
      </p:pic>
      <p:sp>
        <p:nvSpPr>
          <p:cNvPr id="3075" name="Rectangle 3"/>
          <p:cNvSpPr>
            <a:spLocks noChangeArrowheads="1"/>
          </p:cNvSpPr>
          <p:nvPr/>
        </p:nvSpPr>
        <p:spPr bwMode="auto">
          <a:xfrm>
            <a:off x="0" y="8540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3077" name="Rectangle 5"/>
          <p:cNvSpPr>
            <a:spLocks noChangeArrowheads="1"/>
          </p:cNvSpPr>
          <p:nvPr/>
        </p:nvSpPr>
        <p:spPr bwMode="auto">
          <a:xfrm>
            <a:off x="0" y="3491136"/>
            <a:ext cx="212372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where</a:t>
            </a:r>
            <a:r>
              <a:rPr kumimoji="0" lang="en-US" sz="1200" b="0" i="1" u="none" strike="noStrike" cap="none" normalizeH="0" baseline="0" dirty="0" smtClean="0">
                <a:ln>
                  <a:noFill/>
                </a:ln>
                <a:solidFill>
                  <a:schemeClr val="tx1"/>
                </a:solidFill>
                <a:effectLst/>
                <a:latin typeface="Arial" pitchFamily="34" charset="0"/>
                <a:ea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endParaRPr>
          </a:p>
        </p:txBody>
      </p:sp>
      <p:pic>
        <p:nvPicPr>
          <p:cNvPr id="3076"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87624" y="3645024"/>
            <a:ext cx="576064" cy="422399"/>
          </a:xfrm>
          <a:prstGeom prst="rect">
            <a:avLst/>
          </a:prstGeom>
          <a:noFill/>
        </p:spPr>
      </p:pic>
      <p:sp>
        <p:nvSpPr>
          <p:cNvPr id="3079"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078" name="Picture 6"/>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547664" y="4941168"/>
            <a:ext cx="5544616" cy="1008112"/>
          </a:xfrm>
          <a:prstGeom prst="rect">
            <a:avLst/>
          </a:prstGeom>
          <a:noFill/>
        </p:spPr>
      </p:pic>
      <p:sp>
        <p:nvSpPr>
          <p:cNvPr id="3080" name="Rectangle 8"/>
          <p:cNvSpPr>
            <a:spLocks noChangeArrowheads="1"/>
          </p:cNvSpPr>
          <p:nvPr/>
        </p:nvSpPr>
        <p:spPr bwMode="auto">
          <a:xfrm>
            <a:off x="0" y="8540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atin typeface="Times New Roman" pitchFamily="18" charset="0"/>
                <a:cs typeface="Times New Roman" pitchFamily="18" charset="0"/>
              </a:rPr>
              <a:t>Theorem </a:t>
            </a:r>
            <a:r>
              <a:rPr lang="ru-RU" b="1" dirty="0" smtClean="0">
                <a:latin typeface="Times New Roman" pitchFamily="18" charset="0"/>
                <a:cs typeface="Times New Roman" pitchFamily="18" charset="0"/>
              </a:rPr>
              <a:t>5</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1"/>
            <a:ext cx="8229600" cy="820688"/>
          </a:xfrm>
        </p:spPr>
        <p:txBody>
          <a:bodyPr/>
          <a:lstStyle/>
          <a:p>
            <a:pPr>
              <a:buNone/>
            </a:pPr>
            <a:r>
              <a:rPr lang="en-US" i="1" dirty="0" smtClean="0">
                <a:latin typeface="Times New Roman" pitchFamily="18" charset="0"/>
                <a:cs typeface="Times New Roman" pitchFamily="18" charset="0"/>
              </a:rPr>
              <a:t>Let </a:t>
            </a:r>
            <a:r>
              <a:rPr lang="el-GR" i="1" dirty="0" smtClean="0">
                <a:latin typeface="Times New Roman" pitchFamily="18" charset="0"/>
                <a:cs typeface="Times New Roman" pitchFamily="18" charset="0"/>
              </a:rPr>
              <a:t>τ</a:t>
            </a:r>
            <a:r>
              <a:rPr lang="en-US" i="1" dirty="0" smtClean="0">
                <a:latin typeface="Times New Roman" pitchFamily="18" charset="0"/>
                <a:cs typeface="Times New Roman" pitchFamily="18" charset="0"/>
              </a:rPr>
              <a:t> &lt; 1, N →∞. Then</a:t>
            </a:r>
            <a:endParaRPr lang="ru-RU" i="1" dirty="0" smtClean="0">
              <a:latin typeface="Times New Roman" pitchFamily="18" charset="0"/>
              <a:cs typeface="Times New Roman" pitchFamily="18" charset="0"/>
            </a:endParaRPr>
          </a:p>
          <a:p>
            <a:endParaRPr lang="ru-RU" dirty="0"/>
          </a:p>
        </p:txBody>
      </p:sp>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49"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55576" y="2348880"/>
            <a:ext cx="7632848" cy="1152128"/>
          </a:xfrm>
          <a:prstGeom prst="rect">
            <a:avLst/>
          </a:prstGeom>
          <a:noFill/>
        </p:spPr>
      </p:pic>
      <p:sp>
        <p:nvSpPr>
          <p:cNvPr id="2051" name="Rectangle 3"/>
          <p:cNvSpPr>
            <a:spLocks noChangeArrowheads="1"/>
          </p:cNvSpPr>
          <p:nvPr/>
        </p:nvSpPr>
        <p:spPr bwMode="auto">
          <a:xfrm>
            <a:off x="0" y="868363"/>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7" name="Прямоугольник 6"/>
          <p:cNvSpPr/>
          <p:nvPr/>
        </p:nvSpPr>
        <p:spPr>
          <a:xfrm>
            <a:off x="0" y="3573016"/>
            <a:ext cx="1238609" cy="584775"/>
          </a:xfrm>
          <a:prstGeom prst="rect">
            <a:avLst/>
          </a:prstGeom>
        </p:spPr>
        <p:txBody>
          <a:bodyPr wrap="none">
            <a:spAutoFit/>
          </a:bodyPr>
          <a:lstStyle/>
          <a:p>
            <a:pPr lvl="0" fontAlgn="base">
              <a:spcBef>
                <a:spcPct val="0"/>
              </a:spcBef>
              <a:spcAft>
                <a:spcPct val="0"/>
              </a:spcAft>
            </a:pPr>
            <a:r>
              <a:rPr lang="en-US" sz="3200" i="1" dirty="0" smtClean="0">
                <a:latin typeface="Times New Roman" pitchFamily="18" charset="0"/>
                <a:ea typeface="Times New Roman" pitchFamily="18" charset="0"/>
                <a:cs typeface="Times New Roman" pitchFamily="18" charset="0"/>
              </a:rPr>
              <a:t>where</a:t>
            </a:r>
            <a:r>
              <a:rPr lang="en-US" i="1" dirty="0" smtClean="0">
                <a:latin typeface="Arial" pitchFamily="34" charset="0"/>
                <a:ea typeface="Times New Roman" pitchFamily="18" charset="0"/>
              </a:rPr>
              <a:t> </a:t>
            </a:r>
            <a:endParaRPr lang="en-US" sz="2800" dirty="0" smtClean="0">
              <a:latin typeface="Arial" pitchFamily="34" charset="0"/>
            </a:endParaRPr>
          </a:p>
        </p:txBody>
      </p:sp>
      <p:pic>
        <p:nvPicPr>
          <p:cNvPr id="8"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87624" y="3717032"/>
            <a:ext cx="504056" cy="422399"/>
          </a:xfrm>
          <a:prstGeom prst="rect">
            <a:avLst/>
          </a:prstGeom>
          <a:noFill/>
        </p:spPr>
      </p:pic>
      <p:sp>
        <p:nvSpPr>
          <p:cNvPr id="9" name="Прямоугольник 8"/>
          <p:cNvSpPr/>
          <p:nvPr/>
        </p:nvSpPr>
        <p:spPr>
          <a:xfrm>
            <a:off x="0" y="3573016"/>
            <a:ext cx="9144000" cy="1077218"/>
          </a:xfrm>
          <a:prstGeom prst="rect">
            <a:avLst/>
          </a:prstGeom>
        </p:spPr>
        <p:txBody>
          <a:bodyPr wrap="square">
            <a:spAutoFit/>
          </a:bodyPr>
          <a:lstStyle/>
          <a:p>
            <a:r>
              <a:rPr lang="ru-RU" sz="3200" i="1" dirty="0" smtClean="0">
                <a:latin typeface="Times New Roman" pitchFamily="18" charset="0"/>
                <a:ea typeface="Times New Roman" pitchFamily="18" charset="0"/>
                <a:cs typeface="Times New Roman" pitchFamily="18" charset="0"/>
              </a:rPr>
              <a:t>                 </a:t>
            </a:r>
            <a:r>
              <a:rPr lang="en-US" sz="3200" i="1" dirty="0" smtClean="0">
                <a:latin typeface="Times New Roman" pitchFamily="18" charset="0"/>
                <a:ea typeface="Times New Roman" pitchFamily="18" charset="0"/>
                <a:cs typeface="Times New Roman" pitchFamily="18" charset="0"/>
              </a:rPr>
              <a:t>– the density of stable distributions with characteristic function:</a:t>
            </a:r>
            <a:endParaRPr lang="ru-RU" sz="3200" dirty="0"/>
          </a:p>
        </p:txBody>
      </p:sp>
      <p:sp>
        <p:nvSpPr>
          <p:cNvPr id="205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52"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403648" y="4941168"/>
            <a:ext cx="6336704" cy="1008112"/>
          </a:xfrm>
          <a:prstGeom prst="rect">
            <a:avLst/>
          </a:prstGeom>
          <a:noFill/>
        </p:spPr>
      </p:pic>
      <p:sp>
        <p:nvSpPr>
          <p:cNvPr id="2054" name="Rectangle 6"/>
          <p:cNvSpPr>
            <a:spLocks noChangeArrowheads="1"/>
          </p:cNvSpPr>
          <p:nvPr/>
        </p:nvSpPr>
        <p:spPr bwMode="auto">
          <a:xfrm>
            <a:off x="0" y="838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716498"/>
            <a:ext cx="8712968" cy="5509200"/>
          </a:xfrm>
          <a:prstGeom prst="rect">
            <a:avLst/>
          </a:prstGeom>
        </p:spPr>
        <p:txBody>
          <a:bodyPr wrap="square">
            <a:spAutoFit/>
          </a:bodyPr>
          <a:lstStyle/>
          <a:p>
            <a:r>
              <a:rPr lang="en-US" sz="3200" dirty="0" smtClean="0">
                <a:latin typeface="Times New Roman" pitchFamily="18" charset="0"/>
                <a:cs typeface="Times New Roman" pitchFamily="18" charset="0"/>
              </a:rPr>
              <a:t>       From these theorems one can see that the limit distributions of the edge numbers change when</a:t>
            </a:r>
          </a:p>
          <a:p>
            <a:r>
              <a:rPr lang="en-US" sz="3200" dirty="0" smtClean="0">
                <a:latin typeface="Times New Roman" pitchFamily="18" charset="0"/>
                <a:cs typeface="Times New Roman" pitchFamily="18" charset="0"/>
              </a:rPr>
              <a:t>             passes points          and          For          the limit distribution for the sum of vertex degrees            is normal, but for         the limit distributions are stable. At the same time, stable limit distributions for                        and           differ from each other. Therefore, points          and           can be called critical points. The structure and properties of the graph significantly depend on the </a:t>
            </a:r>
            <a:r>
              <a:rPr lang="en-US" sz="3200" dirty="0" err="1" smtClean="0">
                <a:latin typeface="Times New Roman" pitchFamily="18" charset="0"/>
                <a:cs typeface="Times New Roman" pitchFamily="18" charset="0"/>
              </a:rPr>
              <a:t>behaviour</a:t>
            </a:r>
            <a:r>
              <a:rPr lang="en-US" sz="3200" dirty="0" smtClean="0">
                <a:latin typeface="Times New Roman" pitchFamily="18" charset="0"/>
                <a:cs typeface="Times New Roman" pitchFamily="18" charset="0"/>
              </a:rPr>
              <a:t> of parameter</a:t>
            </a:r>
            <a:endParaRPr lang="ru-RU" sz="3200" dirty="0">
              <a:latin typeface="Times New Roman" pitchFamily="18" charset="0"/>
              <a:cs typeface="Times New Roman" pitchFamily="18" charset="0"/>
            </a:endParaRPr>
          </a:p>
        </p:txBody>
      </p:sp>
      <p:pic>
        <p:nvPicPr>
          <p:cNvPr id="5" name="Picture 1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1520" y="1772816"/>
            <a:ext cx="1296144" cy="576064"/>
          </a:xfrm>
          <a:prstGeom prst="rect">
            <a:avLst/>
          </a:prstGeom>
          <a:noFill/>
        </p:spPr>
      </p:pic>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7649"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851920" y="1772816"/>
            <a:ext cx="792088" cy="576064"/>
          </a:xfrm>
          <a:prstGeom prst="rect">
            <a:avLst/>
          </a:prstGeom>
          <a:noFill/>
        </p:spPr>
      </p:pic>
      <p:sp>
        <p:nvSpPr>
          <p:cNvPr id="276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765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407198" y="1700808"/>
            <a:ext cx="820986" cy="648072"/>
          </a:xfrm>
          <a:prstGeom prst="rect">
            <a:avLst/>
          </a:prstGeom>
          <a:noFill/>
        </p:spPr>
      </p:pic>
      <p:sp>
        <p:nvSpPr>
          <p:cNvPr id="276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7653"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020272" y="1700809"/>
            <a:ext cx="792088" cy="648072"/>
          </a:xfrm>
          <a:prstGeom prst="rect">
            <a:avLst/>
          </a:prstGeom>
          <a:noFill/>
        </p:spPr>
      </p:pic>
      <p:sp>
        <p:nvSpPr>
          <p:cNvPr id="27655" name="Rectangle 7"/>
          <p:cNvSpPr>
            <a:spLocks noChangeArrowheads="1"/>
          </p:cNvSpPr>
          <p:nvPr/>
        </p:nvSpPr>
        <p:spPr bwMode="auto">
          <a:xfrm>
            <a:off x="0" y="206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rPr>
              <a:t> </a:t>
            </a:r>
            <a:r>
              <a:rPr kumimoji="0" lang="ru-RU" sz="900" b="0" i="0" u="none" strike="noStrike" cap="none" normalizeH="0" baseline="0" smtClean="0">
                <a:ln>
                  <a:noFill/>
                </a:ln>
                <a:solidFill>
                  <a:schemeClr val="tx1"/>
                </a:solidFill>
                <a:effectLst/>
                <a:latin typeface="Arial" pitchFamily="34" charset="0"/>
              </a:rPr>
              <a:t> </a:t>
            </a:r>
            <a:endParaRPr kumimoji="0" lang="ru-RU" sz="1800" b="0" i="0" u="none" strike="noStrike" cap="none" normalizeH="0" baseline="0" smtClean="0">
              <a:ln>
                <a:noFill/>
              </a:ln>
              <a:solidFill>
                <a:schemeClr val="tx1"/>
              </a:solidFill>
              <a:effectLst/>
              <a:latin typeface="Arial" pitchFamily="34" charset="0"/>
            </a:endParaRPr>
          </a:p>
        </p:txBody>
      </p:sp>
      <p:pic>
        <p:nvPicPr>
          <p:cNvPr id="13" name="Picture 14"/>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7956376" y="2293374"/>
            <a:ext cx="360040" cy="487554"/>
          </a:xfrm>
          <a:prstGeom prst="rect">
            <a:avLst/>
          </a:prstGeom>
          <a:noFill/>
        </p:spPr>
      </p:pic>
      <p:sp>
        <p:nvSpPr>
          <p:cNvPr id="2765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7656" name="Picture 8"/>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131840" y="2708920"/>
            <a:ext cx="792088" cy="576064"/>
          </a:xfrm>
          <a:prstGeom prst="rect">
            <a:avLst/>
          </a:prstGeom>
          <a:noFill/>
        </p:spPr>
      </p:pic>
      <p:sp>
        <p:nvSpPr>
          <p:cNvPr id="27658" name="Rectangle 10"/>
          <p:cNvSpPr>
            <a:spLocks noChangeArrowheads="1"/>
          </p:cNvSpPr>
          <p:nvPr/>
        </p:nvSpPr>
        <p:spPr bwMode="auto">
          <a:xfrm>
            <a:off x="0" y="206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rPr>
              <a:t>  </a:t>
            </a:r>
            <a:r>
              <a:rPr kumimoji="0" lang="ru-RU" sz="900" b="0" i="0" u="none" strike="noStrike" cap="none" normalizeH="0" baseline="0" smtClean="0">
                <a:ln>
                  <a:noFill/>
                </a:ln>
                <a:solidFill>
                  <a:schemeClr val="tx1"/>
                </a:solidFill>
                <a:effectLst/>
                <a:latin typeface="Arial" pitchFamily="34"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27660"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7659" name="Picture 1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899592" y="3645024"/>
            <a:ext cx="2160240" cy="648072"/>
          </a:xfrm>
          <a:prstGeom prst="rect">
            <a:avLst/>
          </a:prstGeom>
          <a:noFill/>
        </p:spPr>
      </p:pic>
      <p:sp>
        <p:nvSpPr>
          <p:cNvPr id="27662"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7661" name="Picture 13"/>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3851920" y="3573016"/>
            <a:ext cx="934839" cy="720080"/>
          </a:xfrm>
          <a:prstGeom prst="rect">
            <a:avLst/>
          </a:prstGeom>
          <a:noFill/>
        </p:spPr>
      </p:pic>
      <p:sp>
        <p:nvSpPr>
          <p:cNvPr id="27663" name="Rectangle 15"/>
          <p:cNvSpPr>
            <a:spLocks noChangeArrowheads="1"/>
          </p:cNvSpPr>
          <p:nvPr/>
        </p:nvSpPr>
        <p:spPr bwMode="auto">
          <a:xfrm>
            <a:off x="0" y="206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rPr>
              <a:t>  </a:t>
            </a:r>
            <a:r>
              <a:rPr kumimoji="0" lang="ru-RU" sz="900" b="0" i="0" u="none" strike="noStrike" cap="none" normalizeH="0" baseline="0" smtClean="0">
                <a:ln>
                  <a:noFill/>
                </a:ln>
                <a:solidFill>
                  <a:schemeClr val="tx1"/>
                </a:solidFill>
                <a:effectLst/>
                <a:latin typeface="Arial" pitchFamily="34" charset="0"/>
              </a:rPr>
              <a:t> </a:t>
            </a:r>
            <a:endParaRPr kumimoji="0" lang="ru-RU" sz="1800" b="0" i="0" u="none" strike="noStrike" cap="none" normalizeH="0" baseline="0" smtClean="0">
              <a:ln>
                <a:noFill/>
              </a:ln>
              <a:solidFill>
                <a:schemeClr val="tx1"/>
              </a:solidFill>
              <a:effectLst/>
              <a:latin typeface="Arial" pitchFamily="34" charset="0"/>
            </a:endParaRPr>
          </a:p>
        </p:txBody>
      </p:sp>
      <p:sp>
        <p:nvSpPr>
          <p:cNvPr id="27665"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7664" name="Picture 16"/>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1979712" y="5661248"/>
            <a:ext cx="296896" cy="576064"/>
          </a:xfrm>
          <a:prstGeom prst="rect">
            <a:avLst/>
          </a:prstGeom>
          <a:noFill/>
        </p:spPr>
      </p:pic>
      <p:pic>
        <p:nvPicPr>
          <p:cNvPr id="26"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203848" y="4149080"/>
            <a:ext cx="792088" cy="648072"/>
          </a:xfrm>
          <a:prstGeom prst="rect">
            <a:avLst/>
          </a:prstGeom>
          <a:noFill/>
        </p:spPr>
      </p:pic>
      <p:sp>
        <p:nvSpPr>
          <p:cNvPr id="27667" name="Rectangle 1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7666" name="Picture 18"/>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4788024" y="4149080"/>
            <a:ext cx="864096" cy="63842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411760" y="1484784"/>
            <a:ext cx="5040560" cy="864096"/>
          </a:xfrm>
          <a:prstGeom prst="rect">
            <a:avLst/>
          </a:prstGeom>
          <a:noFill/>
        </p:spPr>
      </p:pic>
      <p:pic>
        <p:nvPicPr>
          <p:cNvPr id="102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580112" y="2483386"/>
            <a:ext cx="360040" cy="441558"/>
          </a:xfrm>
          <a:prstGeom prst="rect">
            <a:avLst/>
          </a:prstGeom>
          <a:noFill/>
        </p:spPr>
      </p:pic>
      <p:sp>
        <p:nvSpPr>
          <p:cNvPr id="1027" name="Rectangle 3"/>
          <p:cNvSpPr>
            <a:spLocks noChangeArrowheads="1"/>
          </p:cNvSpPr>
          <p:nvPr/>
        </p:nvSpPr>
        <p:spPr bwMode="auto">
          <a:xfrm>
            <a:off x="827584" y="1628800"/>
            <a:ext cx="190770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Denote</a:t>
            </a:r>
            <a:r>
              <a:rPr kumimoji="0" lang="en-US" sz="3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28" name="Rectangle 4"/>
          <p:cNvSpPr>
            <a:spLocks noChangeArrowheads="1"/>
          </p:cNvSpPr>
          <p:nvPr/>
        </p:nvSpPr>
        <p:spPr bwMode="auto">
          <a:xfrm>
            <a:off x="0" y="2348880"/>
            <a:ext cx="651621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variance of random variable</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110" name="Rectangle 14"/>
          <p:cNvSpPr>
            <a:spLocks noChangeArrowheads="1"/>
          </p:cNvSpPr>
          <p:nvPr/>
        </p:nvSpPr>
        <p:spPr bwMode="auto">
          <a:xfrm>
            <a:off x="0" y="490151"/>
            <a:ext cx="271228"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12"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114"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115" name="Rectangle 19"/>
          <p:cNvSpPr>
            <a:spLocks noChangeArrowheads="1"/>
          </p:cNvSpPr>
          <p:nvPr/>
        </p:nvSpPr>
        <p:spPr bwMode="auto">
          <a:xfrm>
            <a:off x="0" y="2095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8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117"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21"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940152" y="2564904"/>
            <a:ext cx="72008" cy="371418"/>
          </a:xfrm>
          <a:prstGeom prst="rect">
            <a:avLst/>
          </a:prstGeom>
          <a:noFill/>
        </p:spPr>
      </p:pic>
      <p:sp>
        <p:nvSpPr>
          <p:cNvPr id="5128" name="Rectangle 8"/>
          <p:cNvSpPr>
            <a:spLocks noChangeArrowheads="1"/>
          </p:cNvSpPr>
          <p:nvPr/>
        </p:nvSpPr>
        <p:spPr bwMode="auto">
          <a:xfrm>
            <a:off x="0" y="3166517"/>
            <a:ext cx="9874755" cy="18466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We proved local limit theorems for sum            </a:t>
            </a:r>
          </a:p>
          <a:p>
            <a:pPr fontAlgn="base">
              <a:spcBef>
                <a:spcPct val="0"/>
              </a:spcBef>
              <a:spcAft>
                <a:spcPct val="0"/>
              </a:spcAft>
            </a:pPr>
            <a:r>
              <a:rPr lang="en-US" sz="3200" dirty="0" smtClean="0">
                <a:latin typeface="Times New Roman" pitchFamily="18" charset="0"/>
                <a:ea typeface="Times New Roman" pitchFamily="18" charset="0"/>
                <a:cs typeface="Times New Roman" pitchFamily="18" charset="0"/>
              </a:rPr>
              <a:t>in case when             depends on    and changes in </a:t>
            </a:r>
          </a:p>
          <a:p>
            <a:pPr fontAlgn="base">
              <a:spcBef>
                <a:spcPct val="0"/>
              </a:spcBef>
              <a:spcAft>
                <a:spcPct val="0"/>
              </a:spcAft>
            </a:pPr>
            <a:r>
              <a:rPr lang="en-US" sz="3200" dirty="0" smtClean="0">
                <a:latin typeface="Times New Roman" pitchFamily="18" charset="0"/>
                <a:ea typeface="Times New Roman" pitchFamily="18" charset="0"/>
                <a:cs typeface="Times New Roman" pitchFamily="18" charset="0"/>
              </a:rPr>
              <a:t>the vicinity of the critical </a:t>
            </a:r>
            <a:r>
              <a:rPr lang="en-US" sz="3200" dirty="0" smtClean="0">
                <a:latin typeface="Times New Roman" pitchFamily="18" charset="0"/>
                <a:ea typeface="Times New Roman" pitchFamily="18" charset="0"/>
                <a:cs typeface="Times New Roman" pitchFamily="18" charset="0"/>
              </a:rPr>
              <a:t>points.</a:t>
            </a:r>
            <a:endParaRPr lang="en-US" sz="3200" dirty="0" smtClean="0">
              <a:latin typeface="Times New Roman" pitchFamily="18" charset="0"/>
              <a:cs typeface="Times New Roman" pitchFamily="18" charset="0"/>
            </a:endParaRPr>
          </a:p>
          <a:p>
            <a:pPr lvl="0" fontAlgn="base">
              <a:spcBef>
                <a:spcPct val="0"/>
              </a:spcBef>
              <a:spcAft>
                <a:spcPct val="0"/>
              </a:spcAft>
            </a:pPr>
            <a:endParaRPr kumimoji="0" lang="en-US" sz="1800" b="0" i="0" u="none" strike="noStrike" cap="none" normalizeH="0" baseline="0" dirty="0" smtClean="0">
              <a:ln>
                <a:noFill/>
              </a:ln>
              <a:solidFill>
                <a:schemeClr val="tx1"/>
              </a:solidFill>
              <a:effectLst/>
              <a:latin typeface="Arial" pitchFamily="34" charset="0"/>
            </a:endParaRPr>
          </a:p>
        </p:txBody>
      </p:sp>
      <p:sp>
        <p:nvSpPr>
          <p:cNvPr id="513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34" name="Picture 1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452320" y="3301486"/>
            <a:ext cx="360040" cy="487554"/>
          </a:xfrm>
          <a:prstGeom prst="rect">
            <a:avLst/>
          </a:prstGeom>
          <a:noFill/>
        </p:spPr>
      </p:pic>
      <p:sp>
        <p:nvSpPr>
          <p:cNvPr id="513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36" name="Picture 1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267744" y="3717032"/>
            <a:ext cx="1152128" cy="576064"/>
          </a:xfrm>
          <a:prstGeom prst="rect">
            <a:avLst/>
          </a:prstGeom>
          <a:noFill/>
        </p:spPr>
      </p:pic>
      <p:sp>
        <p:nvSpPr>
          <p:cNvPr id="5139" name="Rectangle 1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5138" name="Picture 18"/>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5436096" y="3717032"/>
            <a:ext cx="288032" cy="57606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atin typeface="Times New Roman" pitchFamily="18" charset="0"/>
                <a:cs typeface="Times New Roman" pitchFamily="18" charset="0"/>
              </a:rPr>
              <a:t>Theorem </a:t>
            </a:r>
            <a:r>
              <a:rPr lang="ru-RU" b="1" dirty="0" smtClean="0">
                <a:latin typeface="Times New Roman" pitchFamily="18" charset="0"/>
                <a:cs typeface="Times New Roman" pitchFamily="18" charset="0"/>
              </a:rPr>
              <a:t>6</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1"/>
            <a:ext cx="8229600" cy="1612776"/>
          </a:xfrm>
        </p:spPr>
        <p:txBody>
          <a:bodyPr>
            <a:normAutofit/>
          </a:bodyPr>
          <a:lstStyle/>
          <a:p>
            <a:pPr>
              <a:buNone/>
            </a:pPr>
            <a:r>
              <a:rPr lang="en-US" i="1" dirty="0" smtClean="0">
                <a:latin typeface="Times New Roman" pitchFamily="18" charset="0"/>
                <a:cs typeface="Times New Roman" pitchFamily="18" charset="0"/>
              </a:rPr>
              <a:t>Let N →∞</a:t>
            </a:r>
            <a:r>
              <a:rPr lang="ru-RU" i="1" dirty="0" smtClean="0">
                <a:latin typeface="Times New Roman" pitchFamily="18" charset="0"/>
                <a:cs typeface="Times New Roman" pitchFamily="18" charset="0"/>
              </a:rPr>
              <a:t>, </a:t>
            </a:r>
          </a:p>
          <a:p>
            <a:pPr>
              <a:buNone/>
            </a:pPr>
            <a:r>
              <a:rPr lang="en-US" i="1" dirty="0" smtClean="0">
                <a:latin typeface="Times New Roman" pitchFamily="18" charset="0"/>
                <a:cs typeface="Times New Roman" pitchFamily="18" charset="0"/>
              </a:rPr>
              <a:t>sequence </a:t>
            </a:r>
            <a:r>
              <a:rPr lang="ru-RU" i="1"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choose so that:</a:t>
            </a:r>
            <a:endParaRPr lang="ru-RU" i="1" dirty="0" smtClean="0">
              <a:latin typeface="Times New Roman" pitchFamily="18" charset="0"/>
              <a:cs typeface="Times New Roman" pitchFamily="18" charset="0"/>
            </a:endParaRPr>
          </a:p>
          <a:p>
            <a:pPr>
              <a:buNone/>
            </a:pPr>
            <a:endParaRPr lang="ru-RU" i="1" dirty="0" smtClean="0">
              <a:latin typeface="Times New Roman" pitchFamily="18" charset="0"/>
              <a:cs typeface="Times New Roman" pitchFamily="18" charset="0"/>
            </a:endParaRPr>
          </a:p>
          <a:p>
            <a:endParaRPr lang="ru-RU" dirty="0"/>
          </a:p>
        </p:txBody>
      </p:sp>
      <p:sp>
        <p:nvSpPr>
          <p:cNvPr id="256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5601"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483768" y="1628800"/>
            <a:ext cx="4464496" cy="576064"/>
          </a:xfrm>
          <a:prstGeom prst="rect">
            <a:avLst/>
          </a:prstGeom>
          <a:noFill/>
        </p:spPr>
      </p:pic>
      <p:sp>
        <p:nvSpPr>
          <p:cNvPr id="2560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560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23728" y="2348880"/>
            <a:ext cx="360040" cy="441183"/>
          </a:xfrm>
          <a:prstGeom prst="rect">
            <a:avLst/>
          </a:prstGeom>
          <a:noFill/>
        </p:spPr>
      </p:pic>
      <p:sp>
        <p:nvSpPr>
          <p:cNvPr id="8" name="Прямоугольник 7"/>
          <p:cNvSpPr/>
          <p:nvPr/>
        </p:nvSpPr>
        <p:spPr>
          <a:xfrm>
            <a:off x="539552" y="4797152"/>
            <a:ext cx="1296144" cy="584775"/>
          </a:xfrm>
          <a:prstGeom prst="rect">
            <a:avLst/>
          </a:prstGeom>
        </p:spPr>
        <p:txBody>
          <a:bodyPr wrap="square">
            <a:spAutoFit/>
          </a:bodyPr>
          <a:lstStyle/>
          <a:p>
            <a:pPr>
              <a:buNone/>
            </a:pPr>
            <a:r>
              <a:rPr lang="en-US" sz="3200" i="1" dirty="0" smtClean="0">
                <a:latin typeface="Times New Roman" pitchFamily="18" charset="0"/>
                <a:cs typeface="Times New Roman" pitchFamily="18" charset="0"/>
              </a:rPr>
              <a:t>Then</a:t>
            </a:r>
            <a:endParaRPr lang="ru-RU" sz="3200" i="1" dirty="0" smtClean="0">
              <a:latin typeface="Times New Roman" pitchFamily="18" charset="0"/>
              <a:cs typeface="Times New Roman" pitchFamily="18" charset="0"/>
            </a:endParaRPr>
          </a:p>
        </p:txBody>
      </p:sp>
      <p:sp>
        <p:nvSpPr>
          <p:cNvPr id="25606"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5605"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331640" y="5517232"/>
            <a:ext cx="6480720" cy="720080"/>
          </a:xfrm>
          <a:prstGeom prst="rect">
            <a:avLst/>
          </a:prstGeom>
          <a:noFill/>
        </p:spPr>
      </p:pic>
      <p:sp>
        <p:nvSpPr>
          <p:cNvPr id="25607" name="Rectangle 7"/>
          <p:cNvSpPr>
            <a:spLocks noChangeArrowheads="1"/>
          </p:cNvSpPr>
          <p:nvPr/>
        </p:nvSpPr>
        <p:spPr bwMode="auto">
          <a:xfrm>
            <a:off x="0" y="754063"/>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073" name="Picture 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259632" y="2852936"/>
            <a:ext cx="6552728" cy="2160240"/>
          </a:xfrm>
          <a:prstGeom prst="rect">
            <a:avLst/>
          </a:prstGeom>
          <a:noFill/>
        </p:spPr>
      </p:pic>
      <p:sp>
        <p:nvSpPr>
          <p:cNvPr id="3075" name="Rectangle 3"/>
          <p:cNvSpPr>
            <a:spLocks noChangeArrowheads="1"/>
          </p:cNvSpPr>
          <p:nvPr/>
        </p:nvSpPr>
        <p:spPr bwMode="auto">
          <a:xfrm>
            <a:off x="0" y="11430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latin typeface="Times New Roman" pitchFamily="18" charset="0"/>
                <a:cs typeface="Times New Roman" pitchFamily="18" charset="0"/>
              </a:rPr>
              <a:t>Theorem </a:t>
            </a:r>
            <a:r>
              <a:rPr lang="ru-RU" b="1" dirty="0" smtClean="0">
                <a:latin typeface="Times New Roman" pitchFamily="18" charset="0"/>
                <a:cs typeface="Times New Roman" pitchFamily="18" charset="0"/>
              </a:rPr>
              <a:t>7</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1"/>
            <a:ext cx="1954560" cy="676672"/>
          </a:xfrm>
        </p:spPr>
        <p:txBody>
          <a:bodyPr>
            <a:normAutofit fontScale="92500"/>
          </a:bodyPr>
          <a:lstStyle/>
          <a:p>
            <a:pPr>
              <a:buNone/>
            </a:pPr>
            <a:r>
              <a:rPr lang="en-US" i="1" dirty="0" smtClean="0">
                <a:latin typeface="Times New Roman" pitchFamily="18" charset="0"/>
                <a:cs typeface="Times New Roman" pitchFamily="18" charset="0"/>
              </a:rPr>
              <a:t>Let N →∞</a:t>
            </a:r>
            <a:r>
              <a:rPr lang="ru-RU" i="1" dirty="0" smtClean="0">
                <a:latin typeface="Times New Roman" pitchFamily="18" charset="0"/>
                <a:cs typeface="Times New Roman" pitchFamily="18" charset="0"/>
              </a:rPr>
              <a:t>, </a:t>
            </a:r>
          </a:p>
          <a:p>
            <a:endParaRPr lang="ru-RU" dirty="0"/>
          </a:p>
        </p:txBody>
      </p:sp>
      <p:sp>
        <p:nvSpPr>
          <p:cNvPr id="245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457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547664" y="5157192"/>
            <a:ext cx="6408712" cy="720080"/>
          </a:xfrm>
          <a:prstGeom prst="rect">
            <a:avLst/>
          </a:prstGeom>
          <a:noFill/>
        </p:spPr>
      </p:pic>
      <p:sp>
        <p:nvSpPr>
          <p:cNvPr id="24579" name="Rectangle 3"/>
          <p:cNvSpPr>
            <a:spLocks noChangeArrowheads="1"/>
          </p:cNvSpPr>
          <p:nvPr/>
        </p:nvSpPr>
        <p:spPr bwMode="auto">
          <a:xfrm>
            <a:off x="0" y="754063"/>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8" name="Прямоугольник 7"/>
          <p:cNvSpPr/>
          <p:nvPr/>
        </p:nvSpPr>
        <p:spPr>
          <a:xfrm>
            <a:off x="539552" y="4509120"/>
            <a:ext cx="1008112" cy="584775"/>
          </a:xfrm>
          <a:prstGeom prst="rect">
            <a:avLst/>
          </a:prstGeom>
        </p:spPr>
        <p:txBody>
          <a:bodyPr wrap="square">
            <a:spAutoFit/>
          </a:bodyPr>
          <a:lstStyle/>
          <a:p>
            <a:pPr>
              <a:buNone/>
            </a:pPr>
            <a:r>
              <a:rPr lang="en-US" sz="3200" i="1" dirty="0" smtClean="0">
                <a:latin typeface="Times New Roman" pitchFamily="18" charset="0"/>
                <a:cs typeface="Times New Roman" pitchFamily="18" charset="0"/>
              </a:rPr>
              <a:t>Then</a:t>
            </a:r>
            <a:endParaRPr lang="ru-RU" sz="3200" i="1" dirty="0" smtClean="0">
              <a:latin typeface="Times New Roman" pitchFamily="18" charset="0"/>
              <a:cs typeface="Times New Roman" pitchFamily="18" charset="0"/>
            </a:endParaRPr>
          </a:p>
        </p:txBody>
      </p:sp>
      <p:sp>
        <p:nvSpPr>
          <p:cNvPr id="9" name="Прямоугольник 8"/>
          <p:cNvSpPr/>
          <p:nvPr/>
        </p:nvSpPr>
        <p:spPr>
          <a:xfrm>
            <a:off x="467544" y="2060848"/>
            <a:ext cx="4756430" cy="584775"/>
          </a:xfrm>
          <a:prstGeom prst="rect">
            <a:avLst/>
          </a:prstGeom>
        </p:spPr>
        <p:txBody>
          <a:bodyPr wrap="none">
            <a:spAutoFit/>
          </a:bodyPr>
          <a:lstStyle/>
          <a:p>
            <a:pPr>
              <a:buNone/>
            </a:pPr>
            <a:r>
              <a:rPr lang="en-US" sz="3200" i="1" dirty="0" smtClean="0">
                <a:latin typeface="Times New Roman" pitchFamily="18" charset="0"/>
                <a:cs typeface="Times New Roman" pitchFamily="18" charset="0"/>
              </a:rPr>
              <a:t>sequence </a:t>
            </a:r>
            <a:r>
              <a:rPr lang="ru-RU" i="1" dirty="0" smtClean="0"/>
              <a:t>       </a:t>
            </a:r>
            <a:r>
              <a:rPr lang="en-US" sz="3200" i="1" dirty="0" smtClean="0">
                <a:latin typeface="Times New Roman" pitchFamily="18" charset="0"/>
                <a:cs typeface="Times New Roman" pitchFamily="18" charset="0"/>
              </a:rPr>
              <a:t>choose so that:</a:t>
            </a:r>
            <a:endParaRPr lang="ru-RU" sz="3200" i="1" dirty="0" smtClean="0">
              <a:latin typeface="Times New Roman" pitchFamily="18" charset="0"/>
              <a:cs typeface="Times New Roman" pitchFamily="18" charset="0"/>
            </a:endParaRPr>
          </a:p>
        </p:txBody>
      </p:sp>
      <p:pic>
        <p:nvPicPr>
          <p:cNvPr id="10"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123728" y="2204864"/>
            <a:ext cx="309962" cy="422399"/>
          </a:xfrm>
          <a:prstGeom prst="rect">
            <a:avLst/>
          </a:prstGeom>
          <a:noFill/>
        </p:spPr>
      </p:pic>
      <p:sp>
        <p:nvSpPr>
          <p:cNvPr id="2458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4580"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339752" y="1556792"/>
            <a:ext cx="4536504" cy="576064"/>
          </a:xfrm>
          <a:prstGeom prst="rect">
            <a:avLst/>
          </a:prstGeom>
          <a:noFill/>
        </p:spPr>
      </p:pic>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49" name="Picture 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547664" y="2636912"/>
            <a:ext cx="6192688" cy="2232248"/>
          </a:xfrm>
          <a:prstGeom prst="rect">
            <a:avLst/>
          </a:prstGeom>
          <a:noFill/>
        </p:spPr>
      </p:pic>
      <p:sp>
        <p:nvSpPr>
          <p:cNvPr id="2051" name="Rectangle 3"/>
          <p:cNvSpPr>
            <a:spLocks noChangeArrowheads="1"/>
          </p:cNvSpPr>
          <p:nvPr/>
        </p:nvSpPr>
        <p:spPr bwMode="auto">
          <a:xfrm>
            <a:off x="0" y="16764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0"/>
            <a:ext cx="8229600" cy="1143000"/>
          </a:xfrm>
        </p:spPr>
        <p:txBody>
          <a:bodyPr/>
          <a:lstStyle/>
          <a:p>
            <a:r>
              <a:rPr lang="en-US" b="1" dirty="0" smtClean="0">
                <a:latin typeface="Times New Roman" pitchFamily="18" charset="0"/>
                <a:cs typeface="Times New Roman" pitchFamily="18" charset="0"/>
              </a:rPr>
              <a:t>Theorem </a:t>
            </a:r>
            <a:r>
              <a:rPr lang="ru-RU" b="1" dirty="0" smtClean="0">
                <a:latin typeface="Times New Roman" pitchFamily="18" charset="0"/>
                <a:cs typeface="Times New Roman" pitchFamily="18" charset="0"/>
              </a:rPr>
              <a:t>8</a:t>
            </a:r>
            <a:endParaRPr lang="ru-RU" b="1" dirty="0"/>
          </a:p>
        </p:txBody>
      </p:sp>
      <p:sp>
        <p:nvSpPr>
          <p:cNvPr id="4" name="Прямоугольник 3"/>
          <p:cNvSpPr/>
          <p:nvPr/>
        </p:nvSpPr>
        <p:spPr>
          <a:xfrm>
            <a:off x="755576" y="1124744"/>
            <a:ext cx="2097049" cy="584775"/>
          </a:xfrm>
          <a:prstGeom prst="rect">
            <a:avLst/>
          </a:prstGeom>
        </p:spPr>
        <p:txBody>
          <a:bodyPr wrap="none">
            <a:spAutoFit/>
          </a:bodyPr>
          <a:lstStyle/>
          <a:p>
            <a:pPr>
              <a:buNone/>
            </a:pPr>
            <a:r>
              <a:rPr lang="en-US" sz="3200" i="1" dirty="0" smtClean="0">
                <a:latin typeface="Times New Roman" pitchFamily="18" charset="0"/>
                <a:cs typeface="Times New Roman" pitchFamily="18" charset="0"/>
              </a:rPr>
              <a:t>Let N →∞</a:t>
            </a:r>
            <a:r>
              <a:rPr lang="ru-RU" sz="3200" i="1" dirty="0" smtClean="0">
                <a:latin typeface="Times New Roman" pitchFamily="18" charset="0"/>
                <a:cs typeface="Times New Roman" pitchFamily="18" charset="0"/>
              </a:rPr>
              <a:t>, </a:t>
            </a:r>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771800" y="1196752"/>
            <a:ext cx="2808312" cy="459125"/>
          </a:xfrm>
          <a:prstGeom prst="rect">
            <a:avLst/>
          </a:prstGeom>
          <a:noFill/>
        </p:spPr>
      </p:pic>
      <p:sp>
        <p:nvSpPr>
          <p:cNvPr id="1027" name="Rectangle 3"/>
          <p:cNvSpPr>
            <a:spLocks noChangeArrowheads="1"/>
          </p:cNvSpPr>
          <p:nvPr/>
        </p:nvSpPr>
        <p:spPr bwMode="auto">
          <a:xfrm>
            <a:off x="0" y="647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8" name="Прямоугольник 7"/>
          <p:cNvSpPr/>
          <p:nvPr/>
        </p:nvSpPr>
        <p:spPr>
          <a:xfrm>
            <a:off x="5724128" y="1116033"/>
            <a:ext cx="1152128" cy="584775"/>
          </a:xfrm>
          <a:prstGeom prst="rect">
            <a:avLst/>
          </a:prstGeom>
        </p:spPr>
        <p:txBody>
          <a:bodyPr wrap="square">
            <a:spAutoFit/>
          </a:bodyPr>
          <a:lstStyle/>
          <a:p>
            <a:pPr>
              <a:buNone/>
            </a:pPr>
            <a:r>
              <a:rPr lang="en-US" sz="3200" i="1" dirty="0" smtClean="0">
                <a:latin typeface="Times New Roman" pitchFamily="18" charset="0"/>
                <a:cs typeface="Times New Roman" pitchFamily="18" charset="0"/>
              </a:rPr>
              <a:t>Then</a:t>
            </a:r>
            <a:endParaRPr lang="ru-RU" sz="3200" i="1" dirty="0" smtClean="0">
              <a:latin typeface="Times New Roman" pitchFamily="18" charset="0"/>
              <a:cs typeface="Times New Roman" pitchFamily="18" charset="0"/>
            </a:endParaRPr>
          </a:p>
        </p:txBody>
      </p:sp>
      <p:sp>
        <p:nvSpPr>
          <p:cNvPr id="10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28"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331640" y="1700808"/>
            <a:ext cx="5688632" cy="864096"/>
          </a:xfrm>
          <a:prstGeom prst="rect">
            <a:avLst/>
          </a:prstGeom>
          <a:noFill/>
        </p:spPr>
      </p:pic>
      <p:sp>
        <p:nvSpPr>
          <p:cNvPr id="1030" name="Rectangle 6"/>
          <p:cNvSpPr>
            <a:spLocks noChangeArrowheads="1"/>
          </p:cNvSpPr>
          <p:nvPr/>
        </p:nvSpPr>
        <p:spPr bwMode="auto">
          <a:xfrm>
            <a:off x="0" y="8540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2" name="Прямоугольник 11"/>
          <p:cNvSpPr/>
          <p:nvPr/>
        </p:nvSpPr>
        <p:spPr>
          <a:xfrm>
            <a:off x="4450813" y="3244334"/>
            <a:ext cx="242374" cy="369332"/>
          </a:xfrm>
          <a:prstGeom prst="rect">
            <a:avLst/>
          </a:prstGeom>
        </p:spPr>
        <p:txBody>
          <a:bodyPr wrap="none">
            <a:spAutoFit/>
          </a:bodyPr>
          <a:lstStyle/>
          <a:p>
            <a:r>
              <a:rPr lang="ru-RU" i="1" dirty="0" smtClean="0">
                <a:latin typeface="Times New Roman" pitchFamily="18" charset="0"/>
                <a:ea typeface="Times New Roman" pitchFamily="18" charset="0"/>
                <a:cs typeface="Times New Roman" pitchFamily="18" charset="0"/>
              </a:rPr>
              <a:t> </a:t>
            </a:r>
            <a:endParaRPr lang="ru-RU" dirty="0"/>
          </a:p>
        </p:txBody>
      </p:sp>
      <p:sp>
        <p:nvSpPr>
          <p:cNvPr id="13" name="Прямоугольник 12"/>
          <p:cNvSpPr/>
          <p:nvPr/>
        </p:nvSpPr>
        <p:spPr>
          <a:xfrm>
            <a:off x="2627784" y="2924944"/>
            <a:ext cx="2065403" cy="369332"/>
          </a:xfrm>
          <a:prstGeom prst="rect">
            <a:avLst/>
          </a:prstGeom>
        </p:spPr>
        <p:txBody>
          <a:bodyPr wrap="square">
            <a:spAutoFit/>
          </a:bodyPr>
          <a:lstStyle/>
          <a:p>
            <a:r>
              <a:rPr lang="en-US" i="1" dirty="0" smtClean="0">
                <a:latin typeface="Times New Roman" pitchFamily="18" charset="0"/>
                <a:ea typeface="Times New Roman" pitchFamily="18" charset="0"/>
                <a:cs typeface="Times New Roman" pitchFamily="18" charset="0"/>
              </a:rPr>
              <a:t> </a:t>
            </a:r>
            <a:endParaRPr lang="ru-RU" dirty="0"/>
          </a:p>
        </p:txBody>
      </p:sp>
      <p:sp>
        <p:nvSpPr>
          <p:cNvPr id="103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31"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547664" y="4941168"/>
            <a:ext cx="5904656" cy="864096"/>
          </a:xfrm>
          <a:prstGeom prst="rect">
            <a:avLst/>
          </a:prstGeom>
          <a:noFill/>
        </p:spPr>
      </p:pic>
      <p:sp>
        <p:nvSpPr>
          <p:cNvPr id="1033" name="Rectangle 9"/>
          <p:cNvSpPr>
            <a:spLocks noChangeArrowheads="1"/>
          </p:cNvSpPr>
          <p:nvPr/>
        </p:nvSpPr>
        <p:spPr bwMode="auto">
          <a:xfrm>
            <a:off x="0" y="40466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035"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34" name="Picture 10"/>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53310" y="5877272"/>
            <a:ext cx="538953" cy="504056"/>
          </a:xfrm>
          <a:prstGeom prst="rect">
            <a:avLst/>
          </a:prstGeom>
          <a:noFill/>
        </p:spPr>
      </p:pic>
      <p:sp>
        <p:nvSpPr>
          <p:cNvPr id="1036" name="Rectangle 12"/>
          <p:cNvSpPr>
            <a:spLocks noChangeArrowheads="1"/>
          </p:cNvSpPr>
          <p:nvPr/>
        </p:nvSpPr>
        <p:spPr bwMode="auto">
          <a:xfrm>
            <a:off x="0" y="6635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21" name="Прямоугольник 20"/>
          <p:cNvSpPr/>
          <p:nvPr/>
        </p:nvSpPr>
        <p:spPr>
          <a:xfrm>
            <a:off x="1259632" y="5805264"/>
            <a:ext cx="2952328" cy="584775"/>
          </a:xfrm>
          <a:prstGeom prst="rect">
            <a:avLst/>
          </a:prstGeom>
        </p:spPr>
        <p:txBody>
          <a:bodyPr wrap="square">
            <a:spAutoFit/>
          </a:bodyPr>
          <a:lstStyle/>
          <a:p>
            <a:pPr lvl="0" fontAlgn="base">
              <a:spcBef>
                <a:spcPct val="0"/>
              </a:spcBef>
              <a:spcAft>
                <a:spcPct val="0"/>
              </a:spcAft>
            </a:pPr>
            <a:r>
              <a:rPr lang="en-US" sz="3200" i="1" dirty="0" smtClean="0">
                <a:latin typeface="Times New Roman" pitchFamily="18" charset="0"/>
                <a:cs typeface="Times New Roman" pitchFamily="18" charset="0"/>
              </a:rPr>
              <a:t>Euler's constant</a:t>
            </a:r>
            <a:r>
              <a:rPr lang="en-US" sz="3200" i="1" dirty="0" smtClean="0">
                <a:solidFill>
                  <a:srgbClr val="FF0000"/>
                </a:solidFill>
                <a:latin typeface="Times New Roman" pitchFamily="18" charset="0"/>
                <a:ea typeface="Times New Roman" pitchFamily="18" charset="0"/>
                <a:cs typeface="Times New Roman" pitchFamily="18" charset="0"/>
              </a:rPr>
              <a:t>   </a:t>
            </a:r>
            <a:endParaRPr lang="en-US" sz="3200" i="1" dirty="0" smtClean="0">
              <a:solidFill>
                <a:srgbClr val="FF0000"/>
              </a:solidFill>
              <a:latin typeface="Times New Roman" pitchFamily="18" charset="0"/>
              <a:cs typeface="Times New Roman" pitchFamily="18" charset="0"/>
            </a:endParaRPr>
          </a:p>
        </p:txBody>
      </p:sp>
      <p:sp>
        <p:nvSpPr>
          <p:cNvPr id="1038"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39" name="Rectangle 15"/>
          <p:cNvSpPr>
            <a:spLocks noChangeArrowheads="1"/>
          </p:cNvSpPr>
          <p:nvPr/>
        </p:nvSpPr>
        <p:spPr bwMode="auto">
          <a:xfrm>
            <a:off x="0" y="6635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51" name="Picture 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139952" y="5877272"/>
            <a:ext cx="2088232" cy="538563"/>
          </a:xfrm>
          <a:prstGeom prst="rect">
            <a:avLst/>
          </a:prstGeom>
          <a:noFill/>
        </p:spPr>
      </p:pic>
      <p:sp>
        <p:nvSpPr>
          <p:cNvPr id="26" name="Прямоугольник 25"/>
          <p:cNvSpPr/>
          <p:nvPr/>
        </p:nvSpPr>
        <p:spPr>
          <a:xfrm>
            <a:off x="2123728" y="2783830"/>
            <a:ext cx="6858000" cy="1077218"/>
          </a:xfrm>
          <a:prstGeom prst="rect">
            <a:avLst/>
          </a:prstGeom>
        </p:spPr>
        <p:txBody>
          <a:bodyPr wrap="square">
            <a:spAutoFit/>
          </a:bodyPr>
          <a:lstStyle/>
          <a:p>
            <a:r>
              <a:rPr lang="en-US" i="1" dirty="0" smtClean="0">
                <a:latin typeface="Times New Roman" pitchFamily="18" charset="0"/>
                <a:ea typeface="Times New Roman" pitchFamily="18" charset="0"/>
                <a:cs typeface="Times New Roman" pitchFamily="18" charset="0"/>
              </a:rPr>
              <a:t> </a:t>
            </a:r>
            <a:r>
              <a:rPr lang="en-US" sz="3200" i="1" dirty="0" smtClean="0">
                <a:latin typeface="Times New Roman" pitchFamily="18" charset="0"/>
                <a:ea typeface="Times New Roman" pitchFamily="18" charset="0"/>
                <a:cs typeface="Times New Roman" pitchFamily="18" charset="0"/>
              </a:rPr>
              <a:t>– the density of stable distributions with characteristic function:</a:t>
            </a:r>
            <a:endParaRPr lang="ru-RU" sz="3200" dirty="0"/>
          </a:p>
        </p:txBody>
      </p:sp>
      <p:sp>
        <p:nvSpPr>
          <p:cNvPr id="27" name="Прямоугольник 26"/>
          <p:cNvSpPr/>
          <p:nvPr/>
        </p:nvSpPr>
        <p:spPr>
          <a:xfrm>
            <a:off x="251520" y="2780928"/>
            <a:ext cx="1174489" cy="584775"/>
          </a:xfrm>
          <a:prstGeom prst="rect">
            <a:avLst/>
          </a:prstGeom>
        </p:spPr>
        <p:txBody>
          <a:bodyPr wrap="none">
            <a:spAutoFit/>
          </a:bodyPr>
          <a:lstStyle/>
          <a:p>
            <a:r>
              <a:rPr lang="en-US" sz="3200" i="1" dirty="0" smtClean="0">
                <a:latin typeface="Times New Roman" pitchFamily="18" charset="0"/>
                <a:ea typeface="Times New Roman" pitchFamily="18" charset="0"/>
                <a:cs typeface="Times New Roman" pitchFamily="18" charset="0"/>
              </a:rPr>
              <a:t>where</a:t>
            </a:r>
            <a:endParaRPr lang="ru-RU" sz="3200" dirty="0">
              <a:latin typeface="Times New Roman" pitchFamily="18" charset="0"/>
              <a:cs typeface="Times New Roman" pitchFamily="18" charset="0"/>
            </a:endParaRPr>
          </a:p>
        </p:txBody>
      </p:sp>
      <p:pic>
        <p:nvPicPr>
          <p:cNvPr id="28" name="Picture 4"/>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403648" y="2934593"/>
            <a:ext cx="720080" cy="494407"/>
          </a:xfrm>
          <a:prstGeom prst="rect">
            <a:avLst/>
          </a:prstGeom>
          <a:noFill/>
        </p:spPr>
      </p:pic>
      <p:sp>
        <p:nvSpPr>
          <p:cNvPr id="3"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049" name="Picture 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123728" y="3933056"/>
            <a:ext cx="4464496" cy="936104"/>
          </a:xfrm>
          <a:prstGeom prst="rect">
            <a:avLst/>
          </a:prstGeom>
          <a:noFill/>
        </p:spPr>
      </p:pic>
      <p:sp>
        <p:nvSpPr>
          <p:cNvPr id="5" name="Rectangle 3"/>
          <p:cNvSpPr>
            <a:spLocks noChangeArrowheads="1"/>
          </p:cNvSpPr>
          <p:nvPr/>
        </p:nvSpPr>
        <p:spPr bwMode="auto">
          <a:xfrm>
            <a:off x="0" y="8477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2924944"/>
            <a:ext cx="8388424" cy="923330"/>
          </a:xfrm>
          <a:prstGeom prst="rect">
            <a:avLst/>
          </a:prstGeom>
          <a:noFill/>
        </p:spPr>
        <p:txBody>
          <a:bodyPr wrap="square" lIns="91440" tIns="45720" rIns="91440" bIns="45720">
            <a:spAutoFit/>
          </a:bodyPr>
          <a:lstStyle/>
          <a:p>
            <a:r>
              <a:rPr lang="en-US" sz="5400" dirty="0" smtClean="0">
                <a:latin typeface="Times New Roman" pitchFamily="18" charset="0"/>
                <a:cs typeface="Times New Roman" pitchFamily="18" charset="0"/>
              </a:rPr>
              <a:t>Thank you for your attention!</a:t>
            </a:r>
            <a:endParaRPr lang="ru-RU" sz="5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2147</TotalTime>
  <Words>756</Words>
  <Application>Microsoft Office PowerPoint</Application>
  <PresentationFormat>Экран (4:3)</PresentationFormat>
  <Paragraphs>88</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On the behaviour of an edge number in a power-law random graph near a critical points </vt:lpstr>
      <vt:lpstr>Слайд 2</vt:lpstr>
      <vt:lpstr>Слайд 3</vt:lpstr>
      <vt:lpstr>Слайд 4</vt:lpstr>
      <vt:lpstr>Construction of the graph</vt:lpstr>
      <vt:lpstr>Construction of the graph</vt:lpstr>
      <vt:lpstr>Слайд 7</vt:lpstr>
      <vt:lpstr>Слайд 8</vt:lpstr>
      <vt:lpstr>Theorem 1</vt:lpstr>
      <vt:lpstr>Theorem 2</vt:lpstr>
      <vt:lpstr>Theorem 3</vt:lpstr>
      <vt:lpstr>Theorem 4</vt:lpstr>
      <vt:lpstr>Theorem 5</vt:lpstr>
      <vt:lpstr>Слайд 14</vt:lpstr>
      <vt:lpstr>Слайд 15</vt:lpstr>
      <vt:lpstr>Theorem 6</vt:lpstr>
      <vt:lpstr>Theorem 7</vt:lpstr>
      <vt:lpstr>Theorem 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behaviour of an edge number in a power-law random graph near a critical point </dc:title>
  <cp:lastModifiedBy>1</cp:lastModifiedBy>
  <cp:revision>210</cp:revision>
  <dcterms:modified xsi:type="dcterms:W3CDTF">2014-09-09T19:17:21Z</dcterms:modified>
</cp:coreProperties>
</file>