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6" r:id="rId5"/>
    <p:sldId id="261" r:id="rId6"/>
    <p:sldId id="271" r:id="rId7"/>
    <p:sldId id="272" r:id="rId8"/>
    <p:sldId id="270" r:id="rId9"/>
    <p:sldId id="262" r:id="rId10"/>
    <p:sldId id="273" r:id="rId11"/>
    <p:sldId id="274" r:id="rId12"/>
    <p:sldId id="275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73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8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5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38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51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31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7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90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8A15-FD64-4CD9-99B9-F9D70C49B0F6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9F64-02E9-4E42-88E8-13E963A21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07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80484"/>
            <a:ext cx="9144000" cy="2829479"/>
          </a:xfrm>
        </p:spPr>
        <p:txBody>
          <a:bodyPr>
            <a:normAutofit/>
          </a:bodyPr>
          <a:lstStyle/>
          <a:p>
            <a:r>
              <a:rPr lang="ru-RU" dirty="0" smtClean="0"/>
              <a:t>Отчет о проделанной работе за третий год обучения в аспирантуре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Гавриленко Г.Г. </a:t>
            </a:r>
          </a:p>
          <a:p>
            <a:r>
              <a:rPr lang="ru-RU" dirty="0"/>
              <a:t>с</a:t>
            </a:r>
            <a:r>
              <a:rPr lang="ru-RU" dirty="0" smtClean="0"/>
              <a:t>пециальность 25.00.27 – гидрология суши, гидрохимия, водные ресурсы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9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0" y="1"/>
            <a:ext cx="10769600" cy="812799"/>
          </a:xfrm>
        </p:spPr>
        <p:txBody>
          <a:bodyPr/>
          <a:lstStyle/>
          <a:p>
            <a:r>
              <a:rPr lang="ru-RU" dirty="0" smtClean="0"/>
              <a:t>Тезисы докладов и материалы конференций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0" y="812800"/>
            <a:ext cx="10769600" cy="53641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Гавриленко </a:t>
            </a:r>
            <a:r>
              <a:rPr lang="ru-RU" dirty="0"/>
              <a:t>Г.Г., Г.Э. </a:t>
            </a:r>
            <a:r>
              <a:rPr lang="ru-RU" dirty="0" err="1"/>
              <a:t>Здоровеннова</a:t>
            </a:r>
            <a:r>
              <a:rPr lang="ru-RU" dirty="0"/>
              <a:t>, Р.Э. </a:t>
            </a:r>
            <a:r>
              <a:rPr lang="ru-RU" dirty="0" err="1" smtClean="0"/>
              <a:t>Здоровеннов</a:t>
            </a:r>
            <a:r>
              <a:rPr lang="en-US" dirty="0"/>
              <a:t>.</a:t>
            </a:r>
            <a:r>
              <a:rPr lang="ru-RU" b="1" dirty="0" smtClean="0"/>
              <a:t> </a:t>
            </a:r>
            <a:r>
              <a:rPr lang="ru-RU" dirty="0"/>
              <a:t>Вертикальная структура колебаний температуры в бореальном озере, покрытом льдом // Коллективная монография по материалам межд. науч.-</a:t>
            </a:r>
            <a:r>
              <a:rPr lang="ru-RU" dirty="0" err="1"/>
              <a:t>практ</a:t>
            </a:r>
            <a:r>
              <a:rPr lang="ru-RU" dirty="0"/>
              <a:t>. </a:t>
            </a:r>
            <a:r>
              <a:rPr lang="ru-RU" dirty="0" err="1"/>
              <a:t>конф</a:t>
            </a:r>
            <a:r>
              <a:rPr lang="ru-RU" dirty="0"/>
              <a:t>. </a:t>
            </a:r>
            <a:r>
              <a:rPr lang="en-US" dirty="0"/>
              <a:t>LXIX</a:t>
            </a:r>
            <a:r>
              <a:rPr lang="ru-RU" dirty="0"/>
              <a:t> </a:t>
            </a:r>
            <a:r>
              <a:rPr lang="ru-RU" dirty="0" err="1"/>
              <a:t>Герценовские</a:t>
            </a:r>
            <a:r>
              <a:rPr lang="ru-RU" dirty="0"/>
              <a:t> чтения, посвященной 115-летию со дня рождения </a:t>
            </a:r>
            <a:r>
              <a:rPr lang="ru-RU" dirty="0" err="1"/>
              <a:t>Статислава</a:t>
            </a:r>
            <a:r>
              <a:rPr lang="ru-RU" dirty="0"/>
              <a:t> </a:t>
            </a:r>
            <a:r>
              <a:rPr lang="ru-RU" dirty="0" err="1"/>
              <a:t>Викентьевича</a:t>
            </a:r>
            <a:r>
              <a:rPr lang="ru-RU" dirty="0"/>
              <a:t> </a:t>
            </a:r>
            <a:r>
              <a:rPr lang="ru-RU" dirty="0" err="1"/>
              <a:t>Калесника</a:t>
            </a:r>
            <a:r>
              <a:rPr lang="ru-RU" dirty="0"/>
              <a:t> «География: развитие науки и образования».  С.- Петербург, 2016. С. 264-268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Гавриленко Г.Г., </a:t>
            </a:r>
            <a:r>
              <a:rPr lang="ru-RU" dirty="0" err="1"/>
              <a:t>Здоровеннова</a:t>
            </a:r>
            <a:r>
              <a:rPr lang="ru-RU" dirty="0"/>
              <a:t> Г.Э., Ефремова Т.В., </a:t>
            </a:r>
            <a:r>
              <a:rPr lang="ru-RU" dirty="0" err="1"/>
              <a:t>Пальшин</a:t>
            </a:r>
            <a:r>
              <a:rPr lang="ru-RU" dirty="0"/>
              <a:t> Н.И., </a:t>
            </a:r>
            <a:r>
              <a:rPr lang="ru-RU" dirty="0" err="1"/>
              <a:t>Здоровеннов</a:t>
            </a:r>
            <a:r>
              <a:rPr lang="ru-RU" dirty="0"/>
              <a:t> Р.Э., </a:t>
            </a:r>
            <a:r>
              <a:rPr lang="ru-RU" dirty="0" err="1"/>
              <a:t>Тержевик</a:t>
            </a:r>
            <a:r>
              <a:rPr lang="ru-RU" dirty="0"/>
              <a:t> А.Ю. Солнечная радиация в водной толще покрытого льдом бореального озера // Материалы Всероссийской научной конференции с международным участием, посвященной 70-летию </a:t>
            </a:r>
            <a:r>
              <a:rPr lang="ru-RU" dirty="0" err="1"/>
              <a:t>КарНЦ</a:t>
            </a:r>
            <a:r>
              <a:rPr lang="ru-RU" dirty="0"/>
              <a:t> РАН (г. Петрозаводск, 24–27мая 2016 г.). Роль науки в решении проблем региона и страны: фундаментальные и прикладные исследования. Петрозаводск: Изд-во </a:t>
            </a:r>
            <a:r>
              <a:rPr lang="ru-RU" dirty="0" err="1"/>
              <a:t>КарНЦ</a:t>
            </a:r>
            <a:r>
              <a:rPr lang="ru-RU" dirty="0"/>
              <a:t> РАН, 2016. </a:t>
            </a:r>
            <a:r>
              <a:rPr lang="en-US" dirty="0"/>
              <a:t>C</a:t>
            </a:r>
            <a:r>
              <a:rPr lang="ru-RU" dirty="0"/>
              <a:t>. 179-180</a:t>
            </a:r>
            <a:r>
              <a:rPr lang="ru-RU" dirty="0" smtClean="0"/>
              <a:t>.</a:t>
            </a:r>
          </a:p>
          <a:p>
            <a:r>
              <a:rPr lang="ru-RU" dirty="0" err="1"/>
              <a:t>Здоровеннова</a:t>
            </a:r>
            <a:r>
              <a:rPr lang="ru-RU" dirty="0"/>
              <a:t> Г.Э., </a:t>
            </a:r>
            <a:r>
              <a:rPr lang="ru-RU" dirty="0" err="1"/>
              <a:t>Здоровеннов</a:t>
            </a:r>
            <a:r>
              <a:rPr lang="ru-RU" dirty="0"/>
              <a:t> Р.Э., Гавриленко Г.Г., Ефремова Т.В., </a:t>
            </a:r>
            <a:r>
              <a:rPr lang="ru-RU" dirty="0" err="1"/>
              <a:t>Пальшин</a:t>
            </a:r>
            <a:r>
              <a:rPr lang="ru-RU" dirty="0"/>
              <a:t> Н.И., </a:t>
            </a:r>
            <a:r>
              <a:rPr lang="ru-RU" dirty="0" err="1"/>
              <a:t>Тержевик</a:t>
            </a:r>
            <a:r>
              <a:rPr lang="ru-RU" dirty="0"/>
              <a:t> А.Ю. Распределение хлорофилла «а» в бореальном озере в период весенней подледной конвекции // Материалы Всероссийской научной конференции с международным участием, посвященной 70-летию </a:t>
            </a:r>
            <a:r>
              <a:rPr lang="ru-RU" dirty="0" err="1"/>
              <a:t>КарНЦ</a:t>
            </a:r>
            <a:r>
              <a:rPr lang="ru-RU" dirty="0"/>
              <a:t> РАН (г. Петрозаводск, 24–27мая 2016 г.). Роль науки в решении проблем региона и страны: фундаментальные и прикладные исследования. Петрозаводск: Изд-во </a:t>
            </a:r>
            <a:r>
              <a:rPr lang="ru-RU" dirty="0" err="1"/>
              <a:t>КарНЦ</a:t>
            </a:r>
            <a:r>
              <a:rPr lang="ru-RU" dirty="0"/>
              <a:t> РАН, 2016. </a:t>
            </a:r>
            <a:r>
              <a:rPr lang="en-US" dirty="0"/>
              <a:t>C</a:t>
            </a:r>
            <a:r>
              <a:rPr lang="ru-RU" dirty="0"/>
              <a:t>. 185-186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Гавриленко Г.Г., Г.Э. </a:t>
            </a:r>
            <a:r>
              <a:rPr lang="ru-RU" dirty="0" err="1"/>
              <a:t>Здоровеннова</a:t>
            </a:r>
            <a:r>
              <a:rPr lang="ru-RU" dirty="0"/>
              <a:t>, Р.Э. </a:t>
            </a:r>
            <a:r>
              <a:rPr lang="ru-RU" dirty="0" err="1"/>
              <a:t>Здоровеннов</a:t>
            </a:r>
            <a:r>
              <a:rPr lang="ru-RU" dirty="0"/>
              <a:t>, А.Ю. </a:t>
            </a:r>
            <a:r>
              <a:rPr lang="ru-RU" dirty="0" err="1"/>
              <a:t>Тержевик</a:t>
            </a:r>
            <a:r>
              <a:rPr lang="ru-RU" dirty="0"/>
              <a:t>, Н.И. </a:t>
            </a:r>
            <a:r>
              <a:rPr lang="ru-RU" dirty="0" err="1"/>
              <a:t>Пальшин</a:t>
            </a:r>
            <a:r>
              <a:rPr lang="ru-RU" dirty="0"/>
              <a:t>, Т.В. Ефремова Формирование анаэробных условий в придонном слое мелководного озера в летний период // V Межд. </a:t>
            </a:r>
            <a:r>
              <a:rPr lang="ru-RU" dirty="0" err="1"/>
              <a:t>конф</a:t>
            </a:r>
            <a:r>
              <a:rPr lang="ru-RU" dirty="0"/>
              <a:t>. молодых ученых "Водные ресурсы: изучение и управление" (Лимнологическая школа-практика) "</a:t>
            </a:r>
            <a:r>
              <a:rPr lang="ru-RU" dirty="0" err="1"/>
              <a:t>Water</a:t>
            </a:r>
            <a:r>
              <a:rPr lang="ru-RU" dirty="0"/>
              <a:t> </a:t>
            </a:r>
            <a:r>
              <a:rPr lang="ru-RU" dirty="0" err="1"/>
              <a:t>Resources</a:t>
            </a:r>
            <a:r>
              <a:rPr lang="ru-RU" dirty="0"/>
              <a:t>: </a:t>
            </a:r>
            <a:r>
              <a:rPr lang="ru-RU" dirty="0" err="1"/>
              <a:t>Research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" (WRRM), </a:t>
            </a:r>
            <a:r>
              <a:rPr lang="ru-RU" dirty="0" err="1"/>
              <a:t>посв</a:t>
            </a:r>
            <a:r>
              <a:rPr lang="ru-RU" dirty="0"/>
              <a:t>. 25-летию ИВПС </a:t>
            </a:r>
            <a:r>
              <a:rPr lang="ru-RU" dirty="0" err="1"/>
              <a:t>КарНЦ</a:t>
            </a:r>
            <a:r>
              <a:rPr lang="ru-RU" dirty="0"/>
              <a:t> РАН и 70-летию </a:t>
            </a:r>
            <a:r>
              <a:rPr lang="ru-RU" dirty="0" err="1"/>
              <a:t>КарНЦРАН</a:t>
            </a:r>
            <a:r>
              <a:rPr lang="ru-RU" dirty="0"/>
              <a:t>, Петрозаводск, 5 - 8 сентября 2016 г., С.</a:t>
            </a:r>
          </a:p>
          <a:p>
            <a:r>
              <a:rPr lang="ru-RU" dirty="0" err="1" smtClean="0"/>
              <a:t>Здоровеннова</a:t>
            </a:r>
            <a:r>
              <a:rPr lang="en-US" dirty="0" smtClean="0"/>
              <a:t> </a:t>
            </a:r>
            <a:r>
              <a:rPr lang="ru-RU" dirty="0"/>
              <a:t>Г.Э.</a:t>
            </a:r>
            <a:r>
              <a:rPr lang="ru-RU" dirty="0" smtClean="0"/>
              <a:t>, </a:t>
            </a:r>
            <a:r>
              <a:rPr lang="ru-RU" dirty="0" err="1" smtClean="0"/>
              <a:t>Здоровеннов</a:t>
            </a:r>
            <a:r>
              <a:rPr lang="en-US" dirty="0" smtClean="0"/>
              <a:t> </a:t>
            </a:r>
            <a:r>
              <a:rPr lang="ru-RU" dirty="0"/>
              <a:t>Р.Э.</a:t>
            </a:r>
            <a:r>
              <a:rPr lang="ru-RU" dirty="0" smtClean="0"/>
              <a:t>, Волков</a:t>
            </a:r>
            <a:r>
              <a:rPr lang="en-US" dirty="0" smtClean="0"/>
              <a:t> </a:t>
            </a:r>
            <a:r>
              <a:rPr lang="ru-RU" dirty="0"/>
              <a:t>С.Ю.</a:t>
            </a:r>
            <a:r>
              <a:rPr lang="ru-RU" dirty="0" smtClean="0"/>
              <a:t>, Гавриленко </a:t>
            </a:r>
            <a:r>
              <a:rPr lang="ru-RU" dirty="0" err="1" smtClean="0"/>
              <a:t>Г.Г.Влияние</a:t>
            </a:r>
            <a:r>
              <a:rPr lang="ru-RU" dirty="0" smtClean="0"/>
              <a:t> </a:t>
            </a:r>
            <a:r>
              <a:rPr lang="ru-RU" dirty="0" err="1"/>
              <a:t>гидротермодинамики</a:t>
            </a:r>
            <a:r>
              <a:rPr lang="ru-RU" dirty="0"/>
              <a:t> придонного слоя малого озера на химико-биологические процессы // V Межд. </a:t>
            </a:r>
            <a:r>
              <a:rPr lang="ru-RU" dirty="0" err="1"/>
              <a:t>конф</a:t>
            </a:r>
            <a:r>
              <a:rPr lang="ru-RU" dirty="0"/>
              <a:t>. молодых ученых "Водные ресурсы: изучение и управление" (Лимнологическая школа-практика) "</a:t>
            </a:r>
            <a:r>
              <a:rPr lang="ru-RU" dirty="0" err="1"/>
              <a:t>Water</a:t>
            </a:r>
            <a:r>
              <a:rPr lang="ru-RU" dirty="0"/>
              <a:t> </a:t>
            </a:r>
            <a:r>
              <a:rPr lang="ru-RU" dirty="0" err="1"/>
              <a:t>Resources</a:t>
            </a:r>
            <a:r>
              <a:rPr lang="ru-RU" dirty="0"/>
              <a:t>: </a:t>
            </a:r>
            <a:r>
              <a:rPr lang="ru-RU" dirty="0" err="1"/>
              <a:t>Research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" (WRRM), </a:t>
            </a:r>
            <a:r>
              <a:rPr lang="ru-RU" dirty="0" err="1"/>
              <a:t>посв</a:t>
            </a:r>
            <a:r>
              <a:rPr lang="ru-RU" dirty="0"/>
              <a:t>. 25-летию ИВПС </a:t>
            </a:r>
            <a:r>
              <a:rPr lang="ru-RU" dirty="0" err="1"/>
              <a:t>КарНЦ</a:t>
            </a:r>
            <a:r>
              <a:rPr lang="ru-RU" dirty="0"/>
              <a:t> РАН и 70-летию </a:t>
            </a:r>
            <a:r>
              <a:rPr lang="ru-RU" dirty="0" err="1"/>
              <a:t>КарНЦРАН</a:t>
            </a:r>
            <a:r>
              <a:rPr lang="ru-RU" dirty="0"/>
              <a:t>, Петрозаводск, 5 - 8 сентября 2016 г. С. </a:t>
            </a: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2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 РФФИ и темы НИР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Тема НИР 79 Роль гидрофизических процессов в экосистемах мелководных озер. Влияние </a:t>
            </a:r>
            <a:r>
              <a:rPr lang="ru-RU" dirty="0" err="1"/>
              <a:t>гидротермодинамики</a:t>
            </a:r>
            <a:r>
              <a:rPr lang="ru-RU" dirty="0"/>
              <a:t> придонного пограничного слоя на химико-биологические процессы (исполнитель)</a:t>
            </a:r>
          </a:p>
          <a:p>
            <a:r>
              <a:rPr lang="ru-RU" dirty="0"/>
              <a:t>Проект </a:t>
            </a:r>
            <a:r>
              <a:rPr lang="ru-RU" b="1" dirty="0"/>
              <a:t>16-05-00436 А</a:t>
            </a:r>
            <a:r>
              <a:rPr lang="ru-RU" dirty="0"/>
              <a:t> «Теплообмен в мелководном озере, покрытом льдом: Процессы и механизмы» (исполнитель)</a:t>
            </a:r>
          </a:p>
          <a:p>
            <a:r>
              <a:rPr lang="ru-RU" dirty="0"/>
              <a:t>Проект </a:t>
            </a:r>
            <a:r>
              <a:rPr lang="ru-RU" b="1" dirty="0"/>
              <a:t>14-05-91761 </a:t>
            </a:r>
            <a:r>
              <a:rPr lang="ru-RU" b="1" dirty="0" err="1"/>
              <a:t>АФ_а</a:t>
            </a:r>
            <a:r>
              <a:rPr lang="ru-RU" dirty="0"/>
              <a:t> «Цикл углерода в системе озеро-атмосфера: наблюдения и моделирование/Роль физических процессов в динамике метана в мелководных бореальных озерах» (исполнитель)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7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</a:t>
            </a:r>
            <a:r>
              <a:rPr lang="en-US" dirty="0" smtClean="0"/>
              <a:t>GHG-LAKE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 публикации в </a:t>
            </a:r>
            <a:r>
              <a:rPr lang="en-US" dirty="0" smtClean="0"/>
              <a:t>Limnology and Oceanography Letters</a:t>
            </a:r>
          </a:p>
          <a:p>
            <a:r>
              <a:rPr lang="ru-RU" dirty="0" smtClean="0"/>
              <a:t>Подготовка к итоговому семинару в Стокгольме. Заявленная тема доклада: </a:t>
            </a:r>
            <a:r>
              <a:rPr lang="en-US" dirty="0"/>
              <a:t>Thermal regime of two boreal lakes </a:t>
            </a:r>
            <a:r>
              <a:rPr lang="en-US" dirty="0" smtClean="0"/>
              <a:t>from</a:t>
            </a:r>
            <a:r>
              <a:rPr lang="ru-RU" dirty="0" smtClean="0"/>
              <a:t> </a:t>
            </a:r>
            <a:r>
              <a:rPr lang="en-US" dirty="0" smtClean="0"/>
              <a:t> ice-off</a:t>
            </a:r>
            <a:r>
              <a:rPr lang="ru-RU" dirty="0" smtClean="0"/>
              <a:t> </a:t>
            </a:r>
            <a:r>
              <a:rPr lang="en-US" dirty="0" smtClean="0"/>
              <a:t>until </a:t>
            </a:r>
            <a:r>
              <a:rPr lang="en-US" dirty="0"/>
              <a:t>stratification forming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3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последний год обучения в аспирантуре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Проведение численных экспериментов по теме исследования</a:t>
            </a:r>
          </a:p>
          <a:p>
            <a:r>
              <a:rPr lang="ru-RU" smtClean="0"/>
              <a:t>Обобщение всех </a:t>
            </a:r>
            <a:r>
              <a:rPr lang="ru-RU" dirty="0" smtClean="0"/>
              <a:t>полученных данных</a:t>
            </a:r>
          </a:p>
          <a:p>
            <a:r>
              <a:rPr lang="ru-RU" dirty="0" smtClean="0"/>
              <a:t>Работа с текстом диссертации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80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23674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термического и кислородного режимов мелководного озера в период от взлома льда до формирования устойчивой стратификации</a:t>
            </a:r>
            <a:endParaRPr lang="ru-RU" dirty="0"/>
          </a:p>
        </p:txBody>
      </p:sp>
      <p:pic>
        <p:nvPicPr>
          <p:cNvPr id="4" name="Рисунок 9" descr="DSC065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045" y="2605529"/>
            <a:ext cx="5267569" cy="395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1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Проанализировать формирование вертикальной термической структуры мелководного озера в весенне-летний период  с точки зрения влияния на режим растворенного кислорода и ведущей роли в функционировании экосистемы водоема.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0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1601"/>
            <a:ext cx="10515600" cy="888999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990600"/>
            <a:ext cx="10782300" cy="5186363"/>
          </a:xfrm>
        </p:spPr>
        <p:txBody>
          <a:bodyPr/>
          <a:lstStyle/>
          <a:p>
            <a:r>
              <a:rPr lang="ru-RU" dirty="0" smtClean="0"/>
              <a:t>Анализ имеющейся литературы на предмет изучения начального периода весенне-летнего нагревания</a:t>
            </a:r>
          </a:p>
          <a:p>
            <a:r>
              <a:rPr lang="ru-RU" dirty="0" smtClean="0"/>
              <a:t>Работа с массивом данных, полученным в ходе экспедиций лаборатории гидрофизики: первичная и статистическая обработка данных, анализ динамики отдельных гидрологических параметров в исследуемый период</a:t>
            </a:r>
          </a:p>
          <a:p>
            <a:r>
              <a:rPr lang="ru-RU" dirty="0" smtClean="0"/>
              <a:t>Обсуждение и апробация предварительных результатов исследования в ходе работы над публикациями и научно-практических конференций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Исследуемые аспекты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851" y="1127051"/>
            <a:ext cx="10683949" cy="4130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-Продолжительность и особенности периода, близкого к </a:t>
            </a:r>
            <a:r>
              <a:rPr lang="ru-RU" dirty="0" err="1" smtClean="0"/>
              <a:t>гомотермии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-Достижение водной толщей температуры максимальной плотности и создание достаточных условий для формирования  термической стратификации</a:t>
            </a:r>
          </a:p>
          <a:p>
            <a:pPr marL="0" indent="0">
              <a:buNone/>
            </a:pPr>
            <a:r>
              <a:rPr lang="ru-RU" dirty="0" smtClean="0"/>
              <a:t>-Условия разрушения гидростатической устойчивости – оценка атмосферного воздействия</a:t>
            </a:r>
          </a:p>
          <a:p>
            <a:pPr marL="0" indent="0">
              <a:buNone/>
            </a:pPr>
            <a:r>
              <a:rPr lang="ru-RU" dirty="0" smtClean="0"/>
              <a:t>- Влияние снижения прозрачности в верхнем слое за счет весеннего развития фитопланктона на усиление стратификации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1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5125"/>
            <a:ext cx="10668000" cy="1171575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диссертационной работы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879599"/>
            <a:ext cx="10858500" cy="482600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ТЕОРЕТИЧЕСКАЯ ЧАСТЬ</a:t>
            </a:r>
          </a:p>
          <a:p>
            <a:r>
              <a:rPr lang="ru-RU" dirty="0" smtClean="0"/>
              <a:t>Литературный обзор (на данный момент список использованных источников составляет 84 наименования, планируется использование не менее 50. Объем на данный момент – 32 стр.)</a:t>
            </a:r>
          </a:p>
          <a:p>
            <a:r>
              <a:rPr lang="ru-RU" dirty="0" smtClean="0"/>
              <a:t>Материалы и методы (дано описание изучаемого объекта, описаны методы получения и обработки используемых данных. Объем на данный момент – 11 стр.)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9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84299"/>
          </a:xfrm>
        </p:spPr>
        <p:txBody>
          <a:bodyPr/>
          <a:lstStyle/>
          <a:p>
            <a:r>
              <a:rPr lang="ru-RU" dirty="0"/>
              <a:t>Структура диссертационной </a:t>
            </a:r>
            <a:r>
              <a:rPr lang="ru-RU" dirty="0" smtClean="0"/>
              <a:t>работы </a:t>
            </a:r>
            <a:r>
              <a:rPr lang="ru-RU" dirty="0"/>
              <a:t>(будет корректироваться)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84300"/>
            <a:ext cx="10896600" cy="5346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2. ПРАКТИЧЕСКАЯ </a:t>
            </a:r>
            <a:r>
              <a:rPr lang="ru-RU" dirty="0"/>
              <a:t>ЧАСТЬ</a:t>
            </a:r>
            <a:endParaRPr lang="en-US" dirty="0"/>
          </a:p>
          <a:p>
            <a:r>
              <a:rPr lang="ru-RU" dirty="0"/>
              <a:t>Анализ синоптических условий в районе объекта исследований (по данным МС Петрозаводск)</a:t>
            </a:r>
          </a:p>
          <a:p>
            <a:r>
              <a:rPr lang="ru-RU" dirty="0"/>
              <a:t>Анализ динамики температуры водной толщи </a:t>
            </a:r>
            <a:r>
              <a:rPr lang="ru-RU" dirty="0" smtClean="0"/>
              <a:t>на стадии весенне-летнего нагревания</a:t>
            </a:r>
            <a:endParaRPr lang="ru-RU" dirty="0"/>
          </a:p>
          <a:p>
            <a:r>
              <a:rPr lang="ru-RU" dirty="0" smtClean="0"/>
              <a:t>Анализ содержания растворенного кислорода в исследуемый период</a:t>
            </a:r>
          </a:p>
          <a:p>
            <a:r>
              <a:rPr lang="ru-RU" dirty="0" smtClean="0"/>
              <a:t>Анализ изменчивости оптических свойств водной толщи (2.1-2.3 – по данным натурных наблюдений)</a:t>
            </a:r>
          </a:p>
          <a:p>
            <a:r>
              <a:rPr lang="ru-RU" dirty="0" smtClean="0"/>
              <a:t>Количественная оценка роли атмосферного воздействия на перемешивание (с помощью </a:t>
            </a:r>
            <a:r>
              <a:rPr lang="en-US" dirty="0" err="1" smtClean="0"/>
              <a:t>LakeAnalyzer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Готовы обработанные и визуализированные данные, частично результаты анализа представлены в статьях.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ru-RU" dirty="0" smtClean="0"/>
              <a:t>Численные эксперименты (</a:t>
            </a:r>
            <a:r>
              <a:rPr lang="en-US" dirty="0" smtClean="0"/>
              <a:t>Flake, Lake</a:t>
            </a:r>
            <a:r>
              <a:rPr lang="ru-RU" dirty="0" smtClean="0"/>
              <a:t>)</a:t>
            </a:r>
            <a:r>
              <a:rPr lang="en-GB" dirty="0" smtClean="0"/>
              <a:t> – </a:t>
            </a:r>
            <a:r>
              <a:rPr lang="ru-RU" dirty="0" smtClean="0"/>
              <a:t>на стадии формулирования.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0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ДАННЫЕ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60500"/>
            <a:ext cx="10668000" cy="4716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результате работы в международном проекте </a:t>
            </a:r>
            <a:r>
              <a:rPr lang="en-US" dirty="0" smtClean="0"/>
              <a:t>GHG-LAKE </a:t>
            </a:r>
            <a:r>
              <a:rPr lang="ru-RU" dirty="0" smtClean="0"/>
              <a:t>получена возможность использовать данные с озера </a:t>
            </a:r>
            <a:r>
              <a:rPr lang="fi-FI" dirty="0" smtClean="0"/>
              <a:t>Kuivajärvi</a:t>
            </a:r>
            <a:r>
              <a:rPr lang="ru-RU" dirty="0" smtClean="0"/>
              <a:t>, сравнимого с </a:t>
            </a:r>
            <a:r>
              <a:rPr lang="ru-RU" dirty="0" err="1" smtClean="0"/>
              <a:t>Вендюрским</a:t>
            </a:r>
            <a:r>
              <a:rPr lang="ru-RU" dirty="0" smtClean="0"/>
              <a:t> по ряду критериев (географическое положение 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  <a:r>
              <a:rPr lang="ru-RU" dirty="0" smtClean="0"/>
              <a:t> средняя и максимальная глубины), но отличающегося ярко выраженным </a:t>
            </a:r>
            <a:r>
              <a:rPr lang="ru-RU" dirty="0" err="1" smtClean="0"/>
              <a:t>димиктическим</a:t>
            </a:r>
            <a:r>
              <a:rPr lang="ru-RU" dirty="0" smtClean="0"/>
              <a:t> режимом перемешивания. </a:t>
            </a:r>
          </a:p>
          <a:p>
            <a:pPr marL="0" indent="0">
              <a:buNone/>
            </a:pPr>
            <a:r>
              <a:rPr lang="ru-RU" dirty="0" smtClean="0"/>
              <a:t>Массив данных включает:</a:t>
            </a:r>
          </a:p>
          <a:p>
            <a:r>
              <a:rPr lang="ru-RU" dirty="0" smtClean="0"/>
              <a:t>Измерения температуры водной толщи с помощью </a:t>
            </a:r>
            <a:r>
              <a:rPr lang="ru-RU" dirty="0" err="1" smtClean="0"/>
              <a:t>термокос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Данные вертикальных зондирований (содержание РК, СО2, метана)</a:t>
            </a:r>
          </a:p>
          <a:p>
            <a:r>
              <a:rPr lang="ru-RU" dirty="0" smtClean="0"/>
              <a:t>Массив метеоданных со станции </a:t>
            </a:r>
            <a:r>
              <a:rPr lang="en-US" dirty="0" smtClean="0"/>
              <a:t>SMEAR-II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278" y="95694"/>
            <a:ext cx="10609521" cy="1020726"/>
          </a:xfrm>
        </p:spPr>
        <p:txBody>
          <a:bodyPr/>
          <a:lstStyle/>
          <a:p>
            <a:r>
              <a:rPr lang="ru-RU" dirty="0" smtClean="0"/>
              <a:t>Публикации 2015-2016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1003300"/>
            <a:ext cx="11036300" cy="5741377"/>
          </a:xfrm>
        </p:spPr>
        <p:txBody>
          <a:bodyPr>
            <a:normAutofit/>
          </a:bodyPr>
          <a:lstStyle/>
          <a:p>
            <a:r>
              <a:rPr lang="ru-RU" dirty="0" err="1"/>
              <a:t>Здоровеннова</a:t>
            </a:r>
            <a:r>
              <a:rPr lang="ru-RU" dirty="0"/>
              <a:t> Г.Э., Р.Э. </a:t>
            </a:r>
            <a:r>
              <a:rPr lang="ru-RU" dirty="0" err="1"/>
              <a:t>Здоровеннов</a:t>
            </a:r>
            <a:r>
              <a:rPr lang="ru-RU" dirty="0"/>
              <a:t>, Н.И. </a:t>
            </a:r>
            <a:r>
              <a:rPr lang="ru-RU" dirty="0" err="1"/>
              <a:t>Пальшин</a:t>
            </a:r>
            <a:r>
              <a:rPr lang="ru-RU" dirty="0"/>
              <a:t>, Т.В. Ефремова, Г. Г. Гавриленко, С. Р. Богданов, А. Ю. </a:t>
            </a:r>
            <a:r>
              <a:rPr lang="ru-RU" dirty="0" err="1" smtClean="0"/>
              <a:t>Тержевик</a:t>
            </a:r>
            <a:r>
              <a:rPr lang="ru-RU" dirty="0" smtClean="0"/>
              <a:t>. </a:t>
            </a:r>
            <a:r>
              <a:rPr lang="ru-RU" dirty="0"/>
              <a:t>Тепловой режим мелководного озера зимой // Труды Карельского научного центра РАН. </a:t>
            </a:r>
            <a:r>
              <a:rPr lang="ru-RU" b="1" dirty="0"/>
              <a:t>Лимнология</a:t>
            </a:r>
            <a:r>
              <a:rPr lang="ru-RU" dirty="0"/>
              <a:t>. 2016. №5, С. 3-12. (</a:t>
            </a:r>
            <a:r>
              <a:rPr lang="ru-RU" b="1" dirty="0"/>
              <a:t>ВАК, </a:t>
            </a:r>
            <a:r>
              <a:rPr lang="ru-RU" b="1" dirty="0" smtClean="0"/>
              <a:t>РИНЦ</a:t>
            </a:r>
            <a:r>
              <a:rPr lang="ru-RU" dirty="0" smtClean="0"/>
              <a:t>)</a:t>
            </a:r>
            <a:endParaRPr lang="ru-RU" dirty="0"/>
          </a:p>
          <a:p>
            <a:r>
              <a:rPr lang="en-US" dirty="0" err="1" smtClean="0"/>
              <a:t>Zdorovennova</a:t>
            </a:r>
            <a:r>
              <a:rPr lang="en-US" dirty="0" smtClean="0"/>
              <a:t> </a:t>
            </a:r>
            <a:r>
              <a:rPr lang="en-US" dirty="0"/>
              <a:t>G., N. </a:t>
            </a:r>
            <a:r>
              <a:rPr lang="en-US" dirty="0" err="1"/>
              <a:t>Palshin</a:t>
            </a:r>
            <a:r>
              <a:rPr lang="en-US" dirty="0"/>
              <a:t>, R. </a:t>
            </a:r>
            <a:r>
              <a:rPr lang="en-US" dirty="0" err="1"/>
              <a:t>Zdorovennov</a:t>
            </a:r>
            <a:r>
              <a:rPr lang="en-US" dirty="0"/>
              <a:t>, S. </a:t>
            </a:r>
            <a:r>
              <a:rPr lang="en-US" dirty="0" err="1"/>
              <a:t>Golosov</a:t>
            </a:r>
            <a:r>
              <a:rPr lang="en-US" dirty="0"/>
              <a:t>, T. </a:t>
            </a:r>
            <a:r>
              <a:rPr lang="en-US" dirty="0" err="1"/>
              <a:t>Efremova</a:t>
            </a:r>
            <a:r>
              <a:rPr lang="en-US" dirty="0"/>
              <a:t>, G. </a:t>
            </a:r>
            <a:r>
              <a:rPr lang="en-US" dirty="0" err="1"/>
              <a:t>Gavrilenko</a:t>
            </a:r>
            <a:r>
              <a:rPr lang="en-US" dirty="0"/>
              <a:t>, </a:t>
            </a:r>
            <a:r>
              <a:rPr lang="en-US" dirty="0" err="1"/>
              <a:t>A.Terzhevik</a:t>
            </a:r>
            <a:r>
              <a:rPr lang="en-US" dirty="0"/>
              <a:t> THE OXYGEN REGIME OF A SHALLOW LAKE // </a:t>
            </a:r>
            <a:r>
              <a:rPr lang="en-US" b="1" dirty="0"/>
              <a:t>GEOGRAPHY, ENVIRONMENT, SUSTAINABILITY</a:t>
            </a:r>
            <a:r>
              <a:rPr lang="en-US" dirty="0"/>
              <a:t>. </a:t>
            </a:r>
            <a:r>
              <a:rPr lang="ru-RU" dirty="0"/>
              <a:t>2016. №2, С. 47-57 (</a:t>
            </a:r>
            <a:r>
              <a:rPr lang="ru-RU" b="1" dirty="0" smtClean="0"/>
              <a:t>РИНЦ</a:t>
            </a:r>
            <a:r>
              <a:rPr lang="ru-RU" dirty="0" smtClean="0"/>
              <a:t>)</a:t>
            </a:r>
          </a:p>
          <a:p>
            <a:r>
              <a:rPr lang="en-US" dirty="0" err="1"/>
              <a:t>Zdorovennov</a:t>
            </a:r>
            <a:r>
              <a:rPr lang="en-US" dirty="0"/>
              <a:t> R., G. </a:t>
            </a:r>
            <a:r>
              <a:rPr lang="en-US" dirty="0" err="1"/>
              <a:t>Gavrilenko</a:t>
            </a:r>
            <a:r>
              <a:rPr lang="en-US" dirty="0"/>
              <a:t>, G. </a:t>
            </a:r>
            <a:r>
              <a:rPr lang="en-US" dirty="0" err="1"/>
              <a:t>Zdorovennova</a:t>
            </a:r>
            <a:r>
              <a:rPr lang="en-US" dirty="0"/>
              <a:t>, N. </a:t>
            </a:r>
            <a:r>
              <a:rPr lang="en-US" dirty="0" err="1"/>
              <a:t>Palshin</a:t>
            </a:r>
            <a:r>
              <a:rPr lang="en-US" dirty="0"/>
              <a:t>, T. </a:t>
            </a:r>
            <a:r>
              <a:rPr lang="en-US" dirty="0" err="1"/>
              <a:t>Efremova</a:t>
            </a:r>
            <a:r>
              <a:rPr lang="en-US" dirty="0"/>
              <a:t>, S. </a:t>
            </a:r>
            <a:r>
              <a:rPr lang="en-US" dirty="0" err="1"/>
              <a:t>Golosov</a:t>
            </a:r>
            <a:r>
              <a:rPr lang="en-US" dirty="0"/>
              <a:t>, A. </a:t>
            </a:r>
            <a:r>
              <a:rPr lang="en-US" dirty="0" err="1"/>
              <a:t>Terzhevik</a:t>
            </a:r>
            <a:r>
              <a:rPr lang="en-US" dirty="0"/>
              <a:t> OPTICAL PROPERTIES OF LAKE VENDYURSKOE// </a:t>
            </a:r>
            <a:r>
              <a:rPr lang="en-US" b="1" dirty="0"/>
              <a:t>GEOGRAPHY, ENVIRONMENT, SUSTAINABILITY</a:t>
            </a:r>
            <a:r>
              <a:rPr lang="en-US" dirty="0" smtClean="0"/>
              <a:t>. </a:t>
            </a:r>
            <a:r>
              <a:rPr lang="ru-RU" dirty="0"/>
              <a:t>2016. №3, С. </a:t>
            </a:r>
            <a:r>
              <a:rPr lang="en-US" dirty="0" smtClean="0"/>
              <a:t>74-88 (</a:t>
            </a:r>
            <a:r>
              <a:rPr lang="ru-RU" b="1" dirty="0" smtClean="0"/>
              <a:t>РИНЦ</a:t>
            </a:r>
            <a:r>
              <a:rPr lang="ru-RU" dirty="0"/>
              <a:t>)</a:t>
            </a:r>
          </a:p>
          <a:p>
            <a:endParaRPr lang="ru-RU" dirty="0"/>
          </a:p>
          <a:p>
            <a:pPr>
              <a:buFontTx/>
              <a:buChar char="-"/>
            </a:pPr>
            <a:endParaRPr lang="ru-RU" sz="2000" dirty="0"/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903</Words>
  <Application>Microsoft Office PowerPoint</Application>
  <PresentationFormat>Широкоэкранный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Отчет о проделанной работе за третий год обучения в аспирантуре </vt:lpstr>
      <vt:lpstr>Особенности термического и кислородного режимов мелководного озера в период от взлома льда до формирования устойчивой стратификации</vt:lpstr>
      <vt:lpstr>Цель работы: </vt:lpstr>
      <vt:lpstr>Задачи</vt:lpstr>
      <vt:lpstr>Исследуемые аспекты </vt:lpstr>
      <vt:lpstr>Структура диссертационной работы</vt:lpstr>
      <vt:lpstr>Структура диссертационной работы (будет корректироваться)</vt:lpstr>
      <vt:lpstr>НОВЫЕ ДАННЫЕ </vt:lpstr>
      <vt:lpstr>Публикации 2015-2016</vt:lpstr>
      <vt:lpstr>Тезисы докладов и материалы конференций</vt:lpstr>
      <vt:lpstr>Проекты РФФИ и темы НИР</vt:lpstr>
      <vt:lpstr>Проект GHG-LAKE</vt:lpstr>
      <vt:lpstr>Задачи на последний год обучения в аспирантуре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проделанной работе за второй год обучения в аспирантуре</dc:title>
  <dc:creator>gavrilenko</dc:creator>
  <cp:lastModifiedBy>gavrilenko</cp:lastModifiedBy>
  <cp:revision>38</cp:revision>
  <dcterms:created xsi:type="dcterms:W3CDTF">2015-10-26T11:27:02Z</dcterms:created>
  <dcterms:modified xsi:type="dcterms:W3CDTF">2016-11-14T08:28:04Z</dcterms:modified>
</cp:coreProperties>
</file>